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37" r:id="rId1"/>
    <p:sldMasterId id="2147483738" r:id="rId2"/>
    <p:sldMasterId id="2147483739" r:id="rId3"/>
  </p:sldMasterIdLst>
  <p:notesMasterIdLst>
    <p:notesMasterId r:id="rId35"/>
  </p:notesMasterIdLst>
  <p:sldIdLst>
    <p:sldId id="256" r:id="rId4"/>
    <p:sldId id="257" r:id="rId5"/>
    <p:sldId id="258" r:id="rId6"/>
    <p:sldId id="259" r:id="rId7"/>
    <p:sldId id="260" r:id="rId8"/>
    <p:sldId id="284" r:id="rId9"/>
    <p:sldId id="285" r:id="rId10"/>
    <p:sldId id="261" r:id="rId11"/>
    <p:sldId id="262" r:id="rId12"/>
    <p:sldId id="263" r:id="rId13"/>
    <p:sldId id="264" r:id="rId14"/>
    <p:sldId id="265" r:id="rId15"/>
    <p:sldId id="266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80" r:id="rId28"/>
    <p:sldId id="279" r:id="rId29"/>
    <p:sldId id="286" r:id="rId30"/>
    <p:sldId id="281" r:id="rId31"/>
    <p:sldId id="287" r:id="rId32"/>
    <p:sldId id="282" r:id="rId33"/>
    <p:sldId id="283" r:id="rId34"/>
  </p:sldIdLst>
  <p:sldSz cx="12192000" cy="6858000"/>
  <p:notesSz cx="6858000" cy="9144000"/>
  <p:embeddedFontLst>
    <p:embeddedFont>
      <p:font typeface="나눔고딕 ExtraBold" panose="020D0904000000000000" pitchFamily="50" charset="-127"/>
      <p:bold r:id="rId36"/>
    </p:embeddedFont>
    <p:embeddedFont>
      <p:font typeface="나눔스퀘어" panose="020B0600000101010101" pitchFamily="50" charset="-127"/>
      <p:regular r:id="rId37"/>
    </p:embeddedFont>
    <p:embeddedFont>
      <p:font typeface="나눔스퀘어 Bold" panose="020B0600000101010101" pitchFamily="50" charset="-127"/>
      <p:bold r:id="rId38"/>
    </p:embeddedFont>
    <p:embeddedFont>
      <p:font typeface="나눔스퀘어 ExtraBold" panose="020B0600000101010101" pitchFamily="50" charset="-127"/>
      <p:bold r:id="rId39"/>
    </p:embeddedFont>
    <p:embeddedFont>
      <p:font typeface="맑은 고딕" panose="020B0503020000020004" pitchFamily="50" charset="-127"/>
      <p:regular r:id="rId40"/>
      <p:bold r:id="rId41"/>
    </p:embeddedFont>
    <p:embeddedFont>
      <p:font typeface="함초롬돋움" panose="020B0604000101010101" pitchFamily="50" charset="-127"/>
      <p:regular r:id="rId42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66" y="9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4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1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font" Target="fonts/font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6-project\data\1.%20&#44288;&#44305;&#44061;&#49688;\&#51473;&#54868;&#44428;%20&#51228;&#50808;%20&#44288;&#44305;%20&#50900;&#45800;&#50948;%202015-2018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6-project\data\1.%20&#44288;&#44305;&#44061;&#49688;\&#51473;&#54868;&#44428;%20&#51228;&#50808;%20&#44288;&#44305;%20&#50900;&#45800;&#50948;%202015-2018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6-project\data\1.%20&#44288;&#44305;&#44061;&#49688;\&#51473;&#54868;&#44428;%20&#51228;&#50808;%20&#44288;&#44305;%20&#50900;&#45800;&#50948;%202015-2018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6-project\data\2.%20&#50668;&#54665;&#47785;&#51201;\2018%20&#50668;&#54665;&#47785;&#51201;%20&#44397;&#51201;&#48324;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외국인 관광객 현황 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'중화권 제외 관광 월단위 2015-2018'!$M$2</c:f>
              <c:strCache>
                <c:ptCount val="1"/>
                <c:pt idx="0">
                  <c:v>2015년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2015-2018'!$N$2:$W$2</c:f>
              <c:numCache>
                <c:formatCode>#,##0_ </c:formatCode>
                <c:ptCount val="10"/>
                <c:pt idx="0">
                  <c:v>59233</c:v>
                </c:pt>
                <c:pt idx="1">
                  <c:v>22732</c:v>
                </c:pt>
                <c:pt idx="2">
                  <c:v>17839</c:v>
                </c:pt>
                <c:pt idx="3">
                  <c:v>29620</c:v>
                </c:pt>
                <c:pt idx="4">
                  <c:v>39892</c:v>
                </c:pt>
                <c:pt idx="5">
                  <c:v>22707</c:v>
                </c:pt>
                <c:pt idx="6">
                  <c:v>26806</c:v>
                </c:pt>
                <c:pt idx="7">
                  <c:v>30745</c:v>
                </c:pt>
                <c:pt idx="8">
                  <c:v>16898</c:v>
                </c:pt>
                <c:pt idx="9">
                  <c:v>75214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1E-4A17-862A-EDFDA43D331E}"/>
            </c:ext>
          </c:extLst>
        </c:ser>
        <c:ser>
          <c:idx val="1"/>
          <c:order val="1"/>
          <c:tx>
            <c:strRef>
              <c:f>'중화권 제외 관광 월단위 2015-2018'!$M$3</c:f>
              <c:strCache>
                <c:ptCount val="1"/>
                <c:pt idx="0">
                  <c:v>2016년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2015-2018'!$N$3:$W$3</c:f>
              <c:numCache>
                <c:formatCode>#,##0_ </c:formatCode>
                <c:ptCount val="10"/>
                <c:pt idx="0">
                  <c:v>48027</c:v>
                </c:pt>
                <c:pt idx="1">
                  <c:v>44757</c:v>
                </c:pt>
                <c:pt idx="2">
                  <c:v>38046</c:v>
                </c:pt>
                <c:pt idx="3">
                  <c:v>50566</c:v>
                </c:pt>
                <c:pt idx="4">
                  <c:v>66207</c:v>
                </c:pt>
                <c:pt idx="5">
                  <c:v>33707</c:v>
                </c:pt>
                <c:pt idx="6">
                  <c:v>25008</c:v>
                </c:pt>
                <c:pt idx="7">
                  <c:v>46960</c:v>
                </c:pt>
                <c:pt idx="8">
                  <c:v>33942</c:v>
                </c:pt>
                <c:pt idx="9">
                  <c:v>109837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1E-4A17-862A-EDFDA43D331E}"/>
            </c:ext>
          </c:extLst>
        </c:ser>
        <c:ser>
          <c:idx val="2"/>
          <c:order val="2"/>
          <c:tx>
            <c:strRef>
              <c:f>'중화권 제외 관광 월단위 2015-2018'!$M$4</c:f>
              <c:strCache>
                <c:ptCount val="1"/>
                <c:pt idx="0">
                  <c:v>2017년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2015-2018'!$N$4:$W$4</c:f>
              <c:numCache>
                <c:formatCode>#,##0_ </c:formatCode>
                <c:ptCount val="10"/>
                <c:pt idx="0">
                  <c:v>55359</c:v>
                </c:pt>
                <c:pt idx="1">
                  <c:v>48952</c:v>
                </c:pt>
                <c:pt idx="2">
                  <c:v>28994</c:v>
                </c:pt>
                <c:pt idx="3">
                  <c:v>33732</c:v>
                </c:pt>
                <c:pt idx="4">
                  <c:v>49524</c:v>
                </c:pt>
                <c:pt idx="5">
                  <c:v>23065</c:v>
                </c:pt>
                <c:pt idx="6">
                  <c:v>24306</c:v>
                </c:pt>
                <c:pt idx="7">
                  <c:v>49694</c:v>
                </c:pt>
                <c:pt idx="8">
                  <c:v>32651</c:v>
                </c:pt>
                <c:pt idx="9">
                  <c:v>113222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D1E-4A17-862A-EDFDA43D331E}"/>
            </c:ext>
          </c:extLst>
        </c:ser>
        <c:ser>
          <c:idx val="3"/>
          <c:order val="3"/>
          <c:tx>
            <c:strRef>
              <c:f>'중화권 제외 관광 월단위 2015-2018'!$M$5</c:f>
              <c:strCache>
                <c:ptCount val="1"/>
                <c:pt idx="0">
                  <c:v>2018년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2015-2018'!$N$5:$W$5</c:f>
              <c:numCache>
                <c:formatCode>#,##0_ </c:formatCode>
                <c:ptCount val="10"/>
                <c:pt idx="0">
                  <c:v>86634</c:v>
                </c:pt>
                <c:pt idx="1">
                  <c:v>49085</c:v>
                </c:pt>
                <c:pt idx="2">
                  <c:v>51341</c:v>
                </c:pt>
                <c:pt idx="3">
                  <c:v>28572</c:v>
                </c:pt>
                <c:pt idx="4">
                  <c:v>68353</c:v>
                </c:pt>
                <c:pt idx="5">
                  <c:v>23541</c:v>
                </c:pt>
                <c:pt idx="6">
                  <c:v>30233</c:v>
                </c:pt>
                <c:pt idx="7">
                  <c:v>43721</c:v>
                </c:pt>
                <c:pt idx="8">
                  <c:v>31270</c:v>
                </c:pt>
                <c:pt idx="9">
                  <c:v>91257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D1E-4A17-862A-EDFDA43D33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57623024"/>
        <c:axId val="163598720"/>
      </c:barChart>
      <c:catAx>
        <c:axId val="157623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3598720"/>
        <c:crosses val="autoZero"/>
        <c:auto val="1"/>
        <c:lblAlgn val="ctr"/>
        <c:lblOffset val="100"/>
        <c:noMultiLvlLbl val="0"/>
      </c:catAx>
      <c:valAx>
        <c:axId val="163598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7623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kern="1200" baseline="0">
                <a:solidFill>
                  <a:srgbClr val="44546A"/>
                </a:solidFill>
                <a:latin typeface="+mn-lt"/>
                <a:ea typeface="+mn-ea"/>
                <a:cs typeface="+mn-cs"/>
              </a:defRPr>
            </a:pPr>
            <a:r>
              <a:rPr lang="ko-KR" altLang="ko-KR" sz="1500" b="1" i="0" baseline="0">
                <a:effectLst/>
              </a:rPr>
              <a:t>외국인 관광객 현황 </a:t>
            </a:r>
            <a:endParaRPr lang="ko-KR" altLang="ko-KR" sz="15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600" b="1" i="0" u="none" strike="noStrike" kern="1200" baseline="0">
              <a:solidFill>
                <a:srgbClr val="44546A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'중화권 제외 관광 월단위 2015-2018'!$X$2:$X$5</c:f>
              <c:strCache>
                <c:ptCount val="4"/>
                <c:pt idx="0">
                  <c:v>2015년</c:v>
                </c:pt>
                <c:pt idx="1">
                  <c:v>2016년</c:v>
                </c:pt>
                <c:pt idx="2">
                  <c:v>2017년</c:v>
                </c:pt>
                <c:pt idx="3">
                  <c:v>2018년</c:v>
                </c:pt>
              </c:strCache>
            </c:strRef>
          </c:cat>
          <c:val>
            <c:numRef>
              <c:f>'중화권 제외 관광 월단위 2015-2018'!$Y$2:$Y$5</c:f>
              <c:numCache>
                <c:formatCode>#,##0</c:formatCode>
                <c:ptCount val="4"/>
                <c:pt idx="0">
                  <c:v>341686</c:v>
                </c:pt>
                <c:pt idx="1">
                  <c:v>497057</c:v>
                </c:pt>
                <c:pt idx="2">
                  <c:v>459499</c:v>
                </c:pt>
                <c:pt idx="3">
                  <c:v>504007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F7B-4555-A52D-00B9FEBDFF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66269904"/>
        <c:axId val="377698112"/>
      </c:lineChart>
      <c:catAx>
        <c:axId val="3662699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77698112"/>
        <c:crosses val="autoZero"/>
        <c:auto val="1"/>
        <c:lblAlgn val="ctr"/>
        <c:lblOffset val="100"/>
        <c:noMultiLvlLbl val="0"/>
      </c:catAx>
      <c:valAx>
        <c:axId val="377698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662699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외국인 관광객 현황</a:t>
            </a:r>
            <a:r>
              <a:rPr lang="en-US" altLang="ko-KR" dirty="0"/>
              <a:t>(</a:t>
            </a:r>
            <a:r>
              <a:rPr lang="ko-KR" altLang="en-US" dirty="0"/>
              <a:t>중국제외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'중화권 제외 관광 월단위 2015-2018'!$M$2</c:f>
              <c:strCache>
                <c:ptCount val="1"/>
                <c:pt idx="0">
                  <c:v>2015년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2015-2018'!$N$2:$W$2</c:f>
              <c:numCache>
                <c:formatCode>#,##0_ </c:formatCode>
                <c:ptCount val="10"/>
                <c:pt idx="0">
                  <c:v>59233</c:v>
                </c:pt>
                <c:pt idx="1">
                  <c:v>22732</c:v>
                </c:pt>
                <c:pt idx="2">
                  <c:v>17839</c:v>
                </c:pt>
                <c:pt idx="3">
                  <c:v>29620</c:v>
                </c:pt>
                <c:pt idx="4">
                  <c:v>39892</c:v>
                </c:pt>
                <c:pt idx="5">
                  <c:v>22707</c:v>
                </c:pt>
                <c:pt idx="6">
                  <c:v>26806</c:v>
                </c:pt>
                <c:pt idx="7">
                  <c:v>30745</c:v>
                </c:pt>
                <c:pt idx="8">
                  <c:v>16898</c:v>
                </c:pt>
                <c:pt idx="9">
                  <c:v>75214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1E-4A17-862A-EDFDA43D331E}"/>
            </c:ext>
          </c:extLst>
        </c:ser>
        <c:ser>
          <c:idx val="1"/>
          <c:order val="1"/>
          <c:tx>
            <c:strRef>
              <c:f>'중화권 제외 관광 월단위 2015-2018'!$M$3</c:f>
              <c:strCache>
                <c:ptCount val="1"/>
                <c:pt idx="0">
                  <c:v>2016년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2015-2018'!$N$3:$W$3</c:f>
              <c:numCache>
                <c:formatCode>#,##0_ </c:formatCode>
                <c:ptCount val="10"/>
                <c:pt idx="0">
                  <c:v>48027</c:v>
                </c:pt>
                <c:pt idx="1">
                  <c:v>44757</c:v>
                </c:pt>
                <c:pt idx="2">
                  <c:v>38046</c:v>
                </c:pt>
                <c:pt idx="3">
                  <c:v>50566</c:v>
                </c:pt>
                <c:pt idx="4">
                  <c:v>66207</c:v>
                </c:pt>
                <c:pt idx="5">
                  <c:v>33707</c:v>
                </c:pt>
                <c:pt idx="6">
                  <c:v>25008</c:v>
                </c:pt>
                <c:pt idx="7">
                  <c:v>46960</c:v>
                </c:pt>
                <c:pt idx="8">
                  <c:v>33942</c:v>
                </c:pt>
                <c:pt idx="9">
                  <c:v>109837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1E-4A17-862A-EDFDA43D331E}"/>
            </c:ext>
          </c:extLst>
        </c:ser>
        <c:ser>
          <c:idx val="2"/>
          <c:order val="2"/>
          <c:tx>
            <c:strRef>
              <c:f>'중화권 제외 관광 월단위 2015-2018'!$M$4</c:f>
              <c:strCache>
                <c:ptCount val="1"/>
                <c:pt idx="0">
                  <c:v>2017년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2015-2018'!$N$4:$W$4</c:f>
              <c:numCache>
                <c:formatCode>#,##0_ </c:formatCode>
                <c:ptCount val="10"/>
                <c:pt idx="0">
                  <c:v>55359</c:v>
                </c:pt>
                <c:pt idx="1">
                  <c:v>48952</c:v>
                </c:pt>
                <c:pt idx="2">
                  <c:v>28994</c:v>
                </c:pt>
                <c:pt idx="3">
                  <c:v>33732</c:v>
                </c:pt>
                <c:pt idx="4">
                  <c:v>49524</c:v>
                </c:pt>
                <c:pt idx="5">
                  <c:v>23065</c:v>
                </c:pt>
                <c:pt idx="6">
                  <c:v>24306</c:v>
                </c:pt>
                <c:pt idx="7">
                  <c:v>49694</c:v>
                </c:pt>
                <c:pt idx="8">
                  <c:v>32651</c:v>
                </c:pt>
                <c:pt idx="9">
                  <c:v>113222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D1E-4A17-862A-EDFDA43D331E}"/>
            </c:ext>
          </c:extLst>
        </c:ser>
        <c:ser>
          <c:idx val="3"/>
          <c:order val="3"/>
          <c:tx>
            <c:strRef>
              <c:f>'중화권 제외 관광 월단위 2015-2018'!$M$5</c:f>
              <c:strCache>
                <c:ptCount val="1"/>
                <c:pt idx="0">
                  <c:v>2018년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2015-2018'!$N$5:$W$5</c:f>
              <c:numCache>
                <c:formatCode>#,##0_ </c:formatCode>
                <c:ptCount val="10"/>
                <c:pt idx="0">
                  <c:v>86634</c:v>
                </c:pt>
                <c:pt idx="1">
                  <c:v>49085</c:v>
                </c:pt>
                <c:pt idx="2">
                  <c:v>51341</c:v>
                </c:pt>
                <c:pt idx="3">
                  <c:v>28572</c:v>
                </c:pt>
                <c:pt idx="4">
                  <c:v>68353</c:v>
                </c:pt>
                <c:pt idx="5">
                  <c:v>23541</c:v>
                </c:pt>
                <c:pt idx="6">
                  <c:v>30233</c:v>
                </c:pt>
                <c:pt idx="7">
                  <c:v>43721</c:v>
                </c:pt>
                <c:pt idx="8">
                  <c:v>31270</c:v>
                </c:pt>
                <c:pt idx="9">
                  <c:v>91257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D1E-4A17-862A-EDFDA43D33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57623024"/>
        <c:axId val="163598720"/>
      </c:barChart>
      <c:catAx>
        <c:axId val="157623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3598720"/>
        <c:crosses val="autoZero"/>
        <c:auto val="1"/>
        <c:lblAlgn val="ctr"/>
        <c:lblOffset val="100"/>
        <c:noMultiLvlLbl val="0"/>
      </c:catAx>
      <c:valAx>
        <c:axId val="163598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7623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 wrap="none" lIns="0" tIns="0" rIns="0" bIns="0" anchor="ctr" anchorCtr="1"/>
          <a:lstStyle/>
          <a:p>
            <a:pPr algn="l">
              <a:defRPr b="0" i="0" u="none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defRPr>
            </a:pPr>
            <a:r>
              <a:rPr lang="ko-KR" altLang="en-US" b="0" i="0" u="none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rPr>
              <a:t>내국인 체류기간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3.055555559694767E-2"/>
          <c:y val="0.23666666448116302"/>
          <c:w val="0.93209296464920044"/>
          <c:h val="0.511859893798828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총인원 : 6,181명</c:v>
                </c:pt>
              </c:strCache>
            </c:strRef>
          </c:tx>
          <c:spPr>
            <a:solidFill>
              <a:schemeClr val="accent5"/>
            </a:solidFill>
            <a:ln w="9525"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 w="9525">
                <a:noFill/>
              </a:ln>
              <a:effectLst/>
            </c:spPr>
            <c:txPr>
              <a:bodyPr rot="0" vert="horz" wrap="none" lIns="0" tIns="0" rIns="0" bIns="0" anchor="ctr" anchorCtr="1"/>
              <a:lstStyle/>
              <a:p>
                <a:pPr algn="l">
                  <a:defRPr sz="1000" b="1" i="0" u="none">
                    <a:solidFill>
                      <a:srgbClr val="002060"/>
                    </a:solidFill>
                    <a:latin typeface="+mn-lt" panose="00000000000000000000"/>
                    <a:ea typeface="+mn-ea" panose="00000000000000000000"/>
                    <a:cs typeface="+mn-ea" panose="00000000000000000000"/>
                    <a:sym typeface="+mn-ea" panose="00000000000000000000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strRef>
              <c:f>Sheet1!$A$2:$A$12</c:f>
              <c:strCache>
                <c:ptCount val="11"/>
                <c:pt idx="0">
                  <c:v>1일 (%)</c:v>
                </c:pt>
                <c:pt idx="1">
                  <c:v>2일 (%)</c:v>
                </c:pt>
                <c:pt idx="2">
                  <c:v>3일 (%)</c:v>
                </c:pt>
                <c:pt idx="3">
                  <c:v>4일 (%)</c:v>
                </c:pt>
                <c:pt idx="4">
                  <c:v>5일 (%)</c:v>
                </c:pt>
                <c:pt idx="5">
                  <c:v>6일 (%)</c:v>
                </c:pt>
                <c:pt idx="6">
                  <c:v>7일 (%)</c:v>
                </c:pt>
                <c:pt idx="7">
                  <c:v>8일 (%)</c:v>
                </c:pt>
                <c:pt idx="8">
                  <c:v>9일 (%)</c:v>
                </c:pt>
                <c:pt idx="9">
                  <c:v>10일 (%)</c:v>
                </c:pt>
                <c:pt idx="10">
                  <c:v>11일 이상 (%)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0.7</c:v>
                </c:pt>
                <c:pt idx="1">
                  <c:v>6.5</c:v>
                </c:pt>
                <c:pt idx="2">
                  <c:v>52.2</c:v>
                </c:pt>
                <c:pt idx="3">
                  <c:v>29</c:v>
                </c:pt>
                <c:pt idx="4">
                  <c:v>5.9</c:v>
                </c:pt>
                <c:pt idx="5">
                  <c:v>1.4</c:v>
                </c:pt>
                <c:pt idx="6">
                  <c:v>1.7</c:v>
                </c:pt>
                <c:pt idx="7">
                  <c:v>0.2</c:v>
                </c:pt>
                <c:pt idx="8">
                  <c:v>0.1</c:v>
                </c:pt>
                <c:pt idx="9">
                  <c:v>0.6</c:v>
                </c:pt>
                <c:pt idx="10">
                  <c:v>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F3-4DE3-A2F1-5F3D63753E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"/>
        <c:axId val="365981280"/>
        <c:axId val="364595104"/>
      </c:barChart>
      <c:catAx>
        <c:axId val="365981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>
            <a:noFill/>
          </a:ln>
          <a:effectLst/>
        </c:spPr>
        <c:txPr>
          <a:bodyPr rot="0" vert="horz" wrap="none" lIns="0" tIns="0" rIns="0" bIns="0" anchor="ctr" anchorCtr="1"/>
          <a:lstStyle/>
          <a:p>
            <a:pPr algn="l">
              <a:defRPr sz="900" b="0" i="0" u="none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defRPr>
            </a:pPr>
            <a:endParaRPr lang="ko-KR"/>
          </a:p>
        </c:txPr>
        <c:crossAx val="364595104"/>
        <c:crosses val="autoZero"/>
        <c:auto val="1"/>
        <c:lblAlgn val="ctr"/>
        <c:lblOffset val="100"/>
        <c:tickMarkSkip val="1"/>
        <c:noMultiLvlLbl val="0"/>
      </c:catAx>
      <c:valAx>
        <c:axId val="364595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65981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7931514978408813"/>
          <c:y val="0.55380761623382568"/>
          <c:w val="0.26235148310661316"/>
          <c:h val="7.8125543892383575E-2"/>
        </c:manualLayout>
      </c:layout>
      <c:overlay val="0"/>
      <c:spPr>
        <a:noFill/>
        <a:ln w="9525">
          <a:noFill/>
        </a:ln>
        <a:effectLst/>
      </c:spPr>
      <c:txPr>
        <a:bodyPr rot="0" vert="horz" wrap="none" lIns="0" tIns="0" rIns="0" bIns="0" anchor="ctr" anchorCtr="1"/>
        <a:lstStyle/>
        <a:p>
          <a:pPr algn="l">
            <a:defRPr sz="900" b="0" i="0" u="none">
              <a:solidFill>
                <a:schemeClr val="dk1">
                  <a:lumMod val="65000"/>
                  <a:lumOff val="35000"/>
                </a:schemeClr>
              </a:solidFill>
              <a:latin typeface="+mn-lt" panose="00000000000000000000"/>
              <a:ea typeface="+mn-ea" panose="00000000000000000000"/>
              <a:cs typeface="+mn-ea" panose="00000000000000000000"/>
              <a:sym typeface="+mn-ea" panose="00000000000000000000"/>
            </a:defRPr>
          </a:pPr>
          <a:endParaRPr lang="ko-KR"/>
        </a:p>
      </c:txPr>
    </c:legend>
    <c:plotVisOnly val="1"/>
    <c:dispBlanksAs val="gap"/>
    <c:showDLblsOverMax val="1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 rot="0" vert="horz" wrap="none" lIns="0" tIns="0" rIns="0" bIns="0" anchor="ctr" anchorCtr="1"/>
    <a:lstStyle/>
    <a:p>
      <a:pPr algn="l">
        <a:defRPr b="0" i="0" u="none"/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 wrap="none" lIns="0" tIns="0" rIns="0" bIns="0" anchor="ctr" anchorCtr="1"/>
          <a:lstStyle/>
          <a:p>
            <a:pPr algn="l">
              <a:defRPr sz="1800" b="1" i="0" u="none">
                <a:solidFill>
                  <a:schemeClr val="dk1">
                    <a:lumMod val="75000"/>
                    <a:lumOff val="25000"/>
                  </a:schemeClr>
                </a:solidFill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defRPr>
            </a:pPr>
            <a:r>
              <a:rPr lang="ko-KR" altLang="en-US" sz="1800" b="1" i="0" u="none">
                <a:solidFill>
                  <a:schemeClr val="dk1">
                    <a:lumMod val="75000"/>
                    <a:lumOff val="25000"/>
                  </a:schemeClr>
                </a:solidFill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rPr>
              <a:t>내국인 관광목적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0066CC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7BB-463E-8812-0E78232FF53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7BB-463E-8812-0E78232FF53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7BB-463E-8812-0E78232FF53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7BB-463E-8812-0E78232FF53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97BB-463E-8812-0E78232FF53E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97BB-463E-8812-0E78232FF53E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97BB-463E-8812-0E78232FF53E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97BB-463E-8812-0E78232FF53E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97BB-463E-8812-0E78232FF53E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97BB-463E-8812-0E78232FF53E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 w="952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vert="horz" wrap="none" lIns="0" tIns="0" rIns="0" bIns="0" anchor="ctr" anchorCtr="1"/>
              <a:lstStyle/>
              <a:p>
                <a:pPr algn="l">
                  <a:defRPr sz="1000" b="1" i="0" u="none">
                    <a:solidFill>
                      <a:schemeClr val="lt1"/>
                    </a:solidFill>
                    <a:latin typeface="+mn-lt" panose="00000000000000000000"/>
                    <a:ea typeface="+mn-ea" panose="00000000000000000000"/>
                    <a:cs typeface="+mn-ea" panose="00000000000000000000"/>
                    <a:sym typeface="+mn-ea" panose="00000000000000000000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</c:ext>
            </c:extLst>
          </c:dLbls>
          <c:cat>
            <c:strRef>
              <c:f>Sheet1!$A$2:$A$11</c:f>
              <c:strCache>
                <c:ptCount val="10"/>
                <c:pt idx="0">
                  <c:v>여가.위락.휴식</c:v>
                </c:pt>
                <c:pt idx="1">
                  <c:v>신혼여행</c:v>
                </c:pt>
                <c:pt idx="2">
                  <c:v>사업.산업시찰활동</c:v>
                </c:pt>
                <c:pt idx="3">
                  <c:v>학술.세미나활동</c:v>
                </c:pt>
                <c:pt idx="4">
                  <c:v>직장인센티브여행</c:v>
                </c:pt>
                <c:pt idx="5">
                  <c:v>친구.친지방문</c:v>
                </c:pt>
                <c:pt idx="6">
                  <c:v>뷰티.의료관광</c:v>
                </c:pt>
                <c:pt idx="7">
                  <c:v>종교.순례</c:v>
                </c:pt>
                <c:pt idx="8">
                  <c:v>쇼핑</c:v>
                </c:pt>
                <c:pt idx="9">
                  <c:v>기타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89.8</c:v>
                </c:pt>
                <c:pt idx="1">
                  <c:v>0.3</c:v>
                </c:pt>
                <c:pt idx="2">
                  <c:v>0.4</c:v>
                </c:pt>
                <c:pt idx="3">
                  <c:v>4.2</c:v>
                </c:pt>
                <c:pt idx="4">
                  <c:v>1.9</c:v>
                </c:pt>
                <c:pt idx="5">
                  <c:v>0.1</c:v>
                </c:pt>
                <c:pt idx="6">
                  <c:v>0.5</c:v>
                </c:pt>
                <c:pt idx="7">
                  <c:v>1.8</c:v>
                </c:pt>
                <c:pt idx="8">
                  <c:v>0</c:v>
                </c:pt>
                <c:pt idx="9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97BB-463E-8812-0E78232FF5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 w="9525">
          <a:noFill/>
        </a:ln>
        <a:effectLst/>
      </c:spPr>
      <c:txPr>
        <a:bodyPr rot="0" vert="horz" wrap="none" lIns="0" tIns="0" rIns="0" bIns="0" anchor="ctr" anchorCtr="1"/>
        <a:lstStyle/>
        <a:p>
          <a:pPr algn="l">
            <a:defRPr sz="900" b="0" i="0" u="none">
              <a:solidFill>
                <a:schemeClr val="dk1">
                  <a:lumMod val="75000"/>
                  <a:lumOff val="25000"/>
                </a:schemeClr>
              </a:solidFill>
              <a:latin typeface="+mn-lt" panose="00000000000000000000"/>
              <a:ea typeface="+mn-ea" panose="00000000000000000000"/>
              <a:cs typeface="+mn-ea" panose="00000000000000000000"/>
              <a:sym typeface="+mn-ea" panose="00000000000000000000"/>
            </a:defRPr>
          </a:pPr>
          <a:endParaRPr lang="ko-KR"/>
        </a:p>
      </c:txPr>
    </c:legend>
    <c:plotVisOnly val="1"/>
    <c:dispBlanksAs val="gap"/>
    <c:showDLblsOverMax val="1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 rot="0" vert="horz" wrap="none" lIns="0" tIns="0" rIns="0" bIns="0" anchor="ctr" anchorCtr="1"/>
    <a:lstStyle/>
    <a:p>
      <a:pPr algn="l">
        <a:defRPr b="0" i="0" u="none"/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외국인 관광목적</a:t>
            </a:r>
            <a:endParaRPr lang="ko-KR"/>
          </a:p>
        </c:rich>
      </c:tx>
      <c:layout>
        <c:manualLayout>
          <c:xMode val="edge"/>
          <c:yMode val="edge"/>
          <c:x val="0.28047920109135138"/>
          <c:y val="4.36643961389046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025-427C-AD23-4EA1943E26A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025-427C-AD23-4EA1943E26A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025-427C-AD23-4EA1943E26A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C025-427C-AD23-4EA1943E26A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C025-427C-AD23-4EA1943E26A8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C025-427C-AD23-4EA1943E26A8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C025-427C-AD23-4EA1943E26A8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C025-427C-AD23-4EA1943E26A8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C025-427C-AD23-4EA1943E26A8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C025-427C-AD23-4EA1943E26A8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'2018 여행목적 국적별'!$B$9:$K$9</c:f>
              <c:strCache>
                <c:ptCount val="10"/>
                <c:pt idx="0">
                  <c:v>여가.위락.휴식</c:v>
                </c:pt>
                <c:pt idx="1">
                  <c:v>신혼여행</c:v>
                </c:pt>
                <c:pt idx="2">
                  <c:v>사업.산업시찰활동</c:v>
                </c:pt>
                <c:pt idx="3">
                  <c:v>학술.세미나활동</c:v>
                </c:pt>
                <c:pt idx="4">
                  <c:v>직장인센티브여행</c:v>
                </c:pt>
                <c:pt idx="5">
                  <c:v>친구.친지방문</c:v>
                </c:pt>
                <c:pt idx="6">
                  <c:v>뷰티.의료관광</c:v>
                </c:pt>
                <c:pt idx="7">
                  <c:v>종교.순례</c:v>
                </c:pt>
                <c:pt idx="8">
                  <c:v>쇼핑</c:v>
                </c:pt>
                <c:pt idx="9">
                  <c:v>기타</c:v>
                </c:pt>
              </c:strCache>
            </c:strRef>
          </c:cat>
          <c:val>
            <c:numRef>
              <c:f>'2018 여행목적 국적별'!$B$10:$K$10</c:f>
              <c:numCache>
                <c:formatCode>0.00</c:formatCode>
                <c:ptCount val="10"/>
                <c:pt idx="0">
                  <c:v>86.833333333333329</c:v>
                </c:pt>
                <c:pt idx="1">
                  <c:v>1.666666666666667</c:v>
                </c:pt>
                <c:pt idx="2">
                  <c:v>0.70000000000000007</c:v>
                </c:pt>
                <c:pt idx="3">
                  <c:v>2.2999999999999994</c:v>
                </c:pt>
                <c:pt idx="4">
                  <c:v>1.3</c:v>
                </c:pt>
                <c:pt idx="5">
                  <c:v>1.8666666666666665</c:v>
                </c:pt>
                <c:pt idx="6">
                  <c:v>0.6</c:v>
                </c:pt>
                <c:pt idx="7">
                  <c:v>0.3</c:v>
                </c:pt>
                <c:pt idx="8">
                  <c:v>3.1833333333333336</c:v>
                </c:pt>
                <c:pt idx="9">
                  <c:v>1.25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C025-427C-AD23-4EA1943E26A8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5D23535-CF18-473F-8142-07227A8BCF11}" type="datetime1">
              <a:rPr lang="ko-KR" altLang="en-US"/>
              <a:pPr lvl="0">
                <a:defRPr/>
              </a:pPr>
              <a:t>2019-12-23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44CA260-A431-4C7C-BE37-9568EA670A3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E1AB63B-2015-4CFD-BEE8-B802062C9C8F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7400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3561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9466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2055223"/>
            <a:ext cx="12192000" cy="4802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764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6392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762001"/>
            <a:ext cx="12192000" cy="60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23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jri.re.kr/" TargetMode="External"/><Relationship Id="rId5" Type="http://schemas.openxmlformats.org/officeDocument/2006/relationships/hyperlink" Target="http://www.jeju.go.kr/index.htm" TargetMode="External"/><Relationship Id="rId4" Type="http://schemas.openxmlformats.org/officeDocument/2006/relationships/hyperlink" Target="http://kosis.kr/index/index.do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6.jpeg"/><Relationship Id="rId9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783" y="859018"/>
            <a:ext cx="1406434" cy="140643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2055223"/>
            <a:ext cx="12192000" cy="363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419629" y="3308496"/>
            <a:ext cx="535274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관광객 유지를 위한</a:t>
            </a:r>
            <a:endParaRPr lang="en-US" altLang="ko-KR" sz="4800" spc="300" dirty="0">
              <a:solidFill>
                <a:srgbClr val="30302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48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제주도의 변화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70777" y="3000719"/>
            <a:ext cx="2850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n w="22225">
                  <a:noFill/>
                </a:ln>
                <a:solidFill>
                  <a:srgbClr val="94C3BB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400" b="1" dirty="0">
                <a:ln w="22225">
                  <a:noFill/>
                </a:ln>
                <a:solidFill>
                  <a:srgbClr val="94C3BB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조 </a:t>
            </a:r>
            <a:r>
              <a:rPr lang="en-US" altLang="ko-KR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1400" b="1" dirty="0" err="1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김신혁</a:t>
            </a:r>
            <a:r>
              <a:rPr lang="en-US" altLang="ko-KR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김대현</a:t>
            </a:r>
            <a:r>
              <a:rPr lang="en-US" altLang="ko-KR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이소정</a:t>
            </a:r>
            <a:r>
              <a:rPr lang="en-US" altLang="ko-KR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 err="1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임영택</a:t>
            </a:r>
            <a:endParaRPr lang="en-US" altLang="ko-KR" sz="1400" b="1" dirty="0">
              <a:ln w="22225">
                <a:noFill/>
              </a:ln>
              <a:solidFill>
                <a:srgbClr val="94C3BB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6345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56260" y="229970"/>
            <a:ext cx="129730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현황분석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1555825" y="1418441"/>
            <a:ext cx="26183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99210" y="866684"/>
            <a:ext cx="3230880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현황 정리 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- </a:t>
            </a: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의문점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01.</a:t>
            </a:r>
            <a:endParaRPr lang="ko-KR" altLang="en-US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99144" y="2137010"/>
            <a:ext cx="5544410" cy="198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여기서의 의문점은 내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,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외국인들이 휴식을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목적으로 찾아왔지만 </a:t>
            </a:r>
          </a:p>
          <a:p>
            <a:pPr algn="ctr">
              <a:defRPr/>
            </a:pPr>
            <a:r>
              <a:rPr lang="ko-KR" altLang="en-US" sz="2800" b="1" spc="-150">
                <a:solidFill>
                  <a:srgbClr val="FF0000"/>
                </a:solidFill>
                <a:latin typeface="나눔스퀘어 Bold"/>
                <a:ea typeface="나눔스퀘어 Bold"/>
              </a:rPr>
              <a:t>왜</a:t>
            </a:r>
            <a:r>
              <a:rPr lang="en-US" altLang="ko-KR" sz="2800" b="1" spc="-150">
                <a:solidFill>
                  <a:srgbClr val="FF0000"/>
                </a:solidFill>
                <a:latin typeface="나눔스퀘어 Bold"/>
                <a:ea typeface="나눔스퀘어 Bold"/>
              </a:rPr>
              <a:t>?</a:t>
            </a:r>
          </a:p>
          <a:p>
            <a:pPr algn="ctr">
              <a:defRPr/>
            </a:pP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2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박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3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일이나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 3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박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4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일만 지내는 이유에 대해서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분석을 했습니다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9675" y="2135055"/>
            <a:ext cx="4092170" cy="3304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문제점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cxnSpLocks/>
          </p:cNvCxnSpPr>
          <p:nvPr/>
        </p:nvCxnSpPr>
        <p:spPr>
          <a:xfrm>
            <a:off x="1555825" y="1418441"/>
            <a:ext cx="186023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02.</a:t>
            </a:r>
            <a:endParaRPr lang="ko-KR" altLang="en-US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94460" y="866684"/>
            <a:ext cx="2164080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문제점 정의</a:t>
            </a:r>
          </a:p>
        </p:txBody>
      </p:sp>
      <p:sp>
        <p:nvSpPr>
          <p:cNvPr id="19" name="TextBox 7"/>
          <p:cNvSpPr txBox="1"/>
          <p:nvPr/>
        </p:nvSpPr>
        <p:spPr>
          <a:xfrm>
            <a:off x="6751104" y="2670895"/>
            <a:ext cx="5544412" cy="75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의문점을 풀어주는 실마리는 </a:t>
            </a:r>
          </a:p>
          <a:p>
            <a:pPr algn="ctr">
              <a:defRPr/>
            </a:pP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관광객들의 설문조사에서 나타났습니다</a:t>
            </a:r>
            <a:r>
              <a:rPr lang="en-US" altLang="ko-KR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 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8303" y="1592427"/>
            <a:ext cx="6344610" cy="3524528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5319137" y="4060619"/>
            <a:ext cx="776862" cy="1486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7"/>
          <p:cNvSpPr txBox="1"/>
          <p:nvPr/>
        </p:nvSpPr>
        <p:spPr>
          <a:xfrm>
            <a:off x="797484" y="5333506"/>
            <a:ext cx="6219944" cy="955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900" spc="-150">
                <a:solidFill>
                  <a:srgbClr val="8DBABD"/>
                </a:solidFill>
                <a:latin typeface="나눔스퀘어 Bold"/>
                <a:ea typeface="나눔스퀘어 Bold"/>
              </a:rPr>
              <a:t>12</a:t>
            </a:r>
            <a:r>
              <a:rPr lang="ko-KR" altLang="en-US" sz="1900" spc="-150">
                <a:solidFill>
                  <a:srgbClr val="8DBABD"/>
                </a:solidFill>
                <a:latin typeface="나눔스퀘어 Bold"/>
                <a:ea typeface="나눔스퀘어 Bold"/>
              </a:rPr>
              <a:t>위가 대중교통 불편</a:t>
            </a:r>
          </a:p>
          <a:p>
            <a:pPr algn="ctr">
              <a:defRPr/>
            </a:pPr>
            <a:r>
              <a:rPr lang="en-US" altLang="ko-KR" sz="1900" spc="-150">
                <a:solidFill>
                  <a:srgbClr val="8DBABD"/>
                </a:solidFill>
                <a:latin typeface="나눔스퀘어 Bold"/>
                <a:ea typeface="나눔스퀘어 Bold"/>
              </a:rPr>
              <a:t>11</a:t>
            </a:r>
            <a:r>
              <a:rPr lang="ko-KR" altLang="en-US" sz="1900" spc="-150">
                <a:solidFill>
                  <a:srgbClr val="8DBABD"/>
                </a:solidFill>
                <a:latin typeface="나눔스퀘어 Bold"/>
                <a:ea typeface="나눔스퀘어 Bold"/>
              </a:rPr>
              <a:t>위가 여행경비</a:t>
            </a:r>
          </a:p>
          <a:p>
            <a:pPr algn="ctr">
              <a:defRPr/>
            </a:pPr>
            <a:r>
              <a:rPr lang="ko-KR" altLang="en-US" sz="1900" spc="-150">
                <a:solidFill>
                  <a:srgbClr val="8DBABD"/>
                </a:solidFill>
                <a:latin typeface="나눔스퀘어 Bold"/>
                <a:ea typeface="나눔스퀘어 Bold"/>
              </a:rPr>
              <a:t> 만족스럽지 못한 결과가 나왔습니다</a:t>
            </a:r>
            <a:r>
              <a:rPr lang="en-US" altLang="ko-KR" sz="19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>
            <a:cxnSpLocks/>
          </p:cNvCxnSpPr>
          <p:nvPr/>
        </p:nvCxnSpPr>
        <p:spPr>
          <a:xfrm>
            <a:off x="1555825" y="1418441"/>
            <a:ext cx="175030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281407" y="4682191"/>
            <a:ext cx="5672760" cy="2288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1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인당 식비에 관한 표입니다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이것으로 알 수 있는 것은 </a:t>
            </a:r>
            <a:r>
              <a:rPr lang="en-US" altLang="ko-KR" sz="2400" b="1" spc="-150">
                <a:solidFill>
                  <a:srgbClr val="FF0000"/>
                </a:solidFill>
                <a:latin typeface="나눔스퀘어 Bold"/>
                <a:ea typeface="나눔스퀘어 Bold"/>
              </a:rPr>
              <a:t>50%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씩 증가하며</a:t>
            </a:r>
          </a:p>
          <a:p>
            <a:pPr algn="ctr">
              <a:defRPr/>
            </a:pPr>
            <a:r>
              <a:rPr lang="en-US" altLang="ko-KR" sz="2400" spc="-150">
                <a:solidFill>
                  <a:srgbClr val="FF0000"/>
                </a:solidFill>
                <a:latin typeface="나눔스퀘어 Bold"/>
                <a:ea typeface="나눔스퀘어 Bold"/>
              </a:rPr>
              <a:t>7</a:t>
            </a:r>
            <a:r>
              <a:rPr lang="ko-KR" altLang="en-US" sz="2400" spc="-150">
                <a:solidFill>
                  <a:srgbClr val="FF0000"/>
                </a:solidFill>
                <a:latin typeface="나눔스퀘어 Bold"/>
                <a:ea typeface="나눔스퀘어 Bold"/>
              </a:rPr>
              <a:t>만</a:t>
            </a:r>
            <a:r>
              <a:rPr lang="en-US" altLang="ko-KR" sz="2400" spc="-150">
                <a:solidFill>
                  <a:srgbClr val="FF0000"/>
                </a:solidFill>
                <a:latin typeface="나눔스퀘어 Bold"/>
                <a:ea typeface="나눔스퀘어 Bold"/>
              </a:rPr>
              <a:t>2</a:t>
            </a:r>
            <a:r>
              <a:rPr lang="ko-KR" altLang="en-US" sz="2400" spc="-150">
                <a:solidFill>
                  <a:srgbClr val="FF0000"/>
                </a:solidFill>
                <a:latin typeface="나눔스퀘어 Bold"/>
                <a:ea typeface="나눔스퀘어 Bold"/>
              </a:rPr>
              <a:t>천원 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씩 증가하고 있습니다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이로써 </a:t>
            </a:r>
            <a:r>
              <a:rPr lang="ko-KR" altLang="en-US" sz="2400" b="1" spc="-150">
                <a:solidFill>
                  <a:srgbClr val="FF0000"/>
                </a:solidFill>
                <a:latin typeface="나눔스퀘어 Bold"/>
                <a:ea typeface="나눔스퀘어 Bold"/>
              </a:rPr>
              <a:t>물가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가 비싸서 오래 머무르는 것은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힘들 것이라고 판단했습니다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endParaRPr lang="en-US" altLang="ko-KR" sz="2400" spc="-150">
              <a:solidFill>
                <a:srgbClr val="8DBABD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7054" y="1880630"/>
            <a:ext cx="5113146" cy="3542588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V="1">
            <a:off x="1747837" y="3429000"/>
            <a:ext cx="1452563" cy="876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3142080" y="2607437"/>
            <a:ext cx="1379120" cy="87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86211" y="3682484"/>
            <a:ext cx="687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36%</a:t>
            </a: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306127" y="2743072"/>
            <a:ext cx="687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36%</a:t>
            </a: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78220" y="5483137"/>
            <a:ext cx="5617780" cy="1182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1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인당 여행경비를 나타난 표입니다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1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박이 늘어 날때마다 </a:t>
            </a:r>
            <a:r>
              <a:rPr lang="en-US" altLang="ko-KR" sz="2400" spc="-150">
                <a:solidFill>
                  <a:schemeClr val="accent2">
                    <a:lumMod val="75000"/>
                  </a:schemeClr>
                </a:solidFill>
                <a:latin typeface="나눔스퀘어 Bold"/>
                <a:ea typeface="나눔스퀘어 Bold"/>
              </a:rPr>
              <a:t>36%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씩 증가하며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ko-KR" sz="2400" spc="-150">
                <a:solidFill>
                  <a:schemeClr val="accent2">
                    <a:lumMod val="75000"/>
                  </a:schemeClr>
                </a:solidFill>
                <a:latin typeface="나눔스퀘어 Bold"/>
                <a:ea typeface="나눔스퀘어 Bold"/>
              </a:rPr>
              <a:t>16</a:t>
            </a:r>
            <a:r>
              <a:rPr lang="ko-KR" altLang="en-US" sz="2400" spc="-150">
                <a:solidFill>
                  <a:schemeClr val="accent2">
                    <a:lumMod val="75000"/>
                  </a:schemeClr>
                </a:solidFill>
                <a:latin typeface="나눔스퀘어 Bold"/>
                <a:ea typeface="나눔스퀘어 Bold"/>
              </a:rPr>
              <a:t>만원 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씩 증가 하는 것 을 알 수 있습니다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07769" y="1140309"/>
            <a:ext cx="5113145" cy="3541882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 flipV="1">
            <a:off x="7514866" y="2658237"/>
            <a:ext cx="1379120" cy="87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893986" y="1849825"/>
            <a:ext cx="1407097" cy="811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678859" y="2658237"/>
            <a:ext cx="687907" cy="359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FF0000"/>
                </a:solidFill>
              </a:rPr>
              <a:t>50%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918505" y="1982964"/>
            <a:ext cx="687907" cy="358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FF0000"/>
                </a:solidFill>
              </a:rPr>
              <a:t>50%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문제점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02.</a:t>
            </a:r>
            <a:endParaRPr lang="ko-KR" altLang="en-US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94460" y="866684"/>
            <a:ext cx="2164080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문제점 정의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>
            <a:cxnSpLocks/>
          </p:cNvCxnSpPr>
          <p:nvPr/>
        </p:nvCxnSpPr>
        <p:spPr>
          <a:xfrm>
            <a:off x="1555825" y="1418441"/>
            <a:ext cx="180847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문제점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02.</a:t>
            </a:r>
            <a:endParaRPr lang="ko-KR" altLang="en-US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94460" y="866684"/>
            <a:ext cx="2164080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문제점 정리</a:t>
            </a:r>
          </a:p>
        </p:txBody>
      </p:sp>
      <p:sp>
        <p:nvSpPr>
          <p:cNvPr id="32" name="TextBox 7"/>
          <p:cNvSpPr txBox="1"/>
          <p:nvPr/>
        </p:nvSpPr>
        <p:spPr>
          <a:xfrm>
            <a:off x="5239059" y="3067700"/>
            <a:ext cx="6606027" cy="1782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700" b="1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실제로 여행경비가 늘어남에 </a:t>
            </a:r>
          </a:p>
          <a:p>
            <a:pPr algn="ctr">
              <a:defRPr/>
            </a:pPr>
            <a:r>
              <a:rPr lang="ko-KR" altLang="en-US" sz="3700" b="1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있어서 사람들은</a:t>
            </a:r>
          </a:p>
          <a:p>
            <a:pPr algn="ctr">
              <a:defRPr/>
            </a:pPr>
            <a:r>
              <a:rPr lang="ko-KR" altLang="en-US" sz="3700" b="1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물가가 비싸다고 느끼는 것 일까</a:t>
            </a:r>
            <a:r>
              <a:rPr lang="en-US" altLang="ko-KR" sz="3700" b="1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?</a:t>
            </a:r>
            <a:r>
              <a:rPr lang="ko-KR" altLang="en-US" sz="3700" b="1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  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6866" y="1830077"/>
            <a:ext cx="4572000" cy="4257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3"/>
          <p:cNvCxnSpPr>
            <a:cxnSpLocks/>
          </p:cNvCxnSpPr>
          <p:nvPr/>
        </p:nvCxnSpPr>
        <p:spPr>
          <a:xfrm>
            <a:off x="1555825" y="1418441"/>
            <a:ext cx="162732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489710" y="866684"/>
            <a:ext cx="179260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</a:t>
            </a:r>
          </a:p>
        </p:txBody>
      </p:sp>
      <p:sp>
        <p:nvSpPr>
          <p:cNvPr id="20" name="TextBox 7"/>
          <p:cNvSpPr txBox="1"/>
          <p:nvPr/>
        </p:nvSpPr>
        <p:spPr>
          <a:xfrm>
            <a:off x="5865078" y="1745955"/>
            <a:ext cx="5274196" cy="1557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내국인 관광객들을 대상으로 한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제주 여행 시 불만족 사항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설문조사에서 전반적으로 제주의 물가가 </a:t>
            </a:r>
            <a:endParaRPr lang="en-US" altLang="ko-KR" sz="2400" spc="-150" dirty="0">
              <a:solidFill>
                <a:srgbClr val="8DBABD"/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비싸다는 것을 실감한 그래프입니다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9053" y="1733204"/>
            <a:ext cx="5555968" cy="3810423"/>
          </a:xfrm>
          <a:prstGeom prst="rect">
            <a:avLst/>
          </a:prstGeom>
        </p:spPr>
      </p:pic>
      <p:cxnSp>
        <p:nvCxnSpPr>
          <p:cNvPr id="22" name="직선 연결선 21"/>
          <p:cNvCxnSpPr/>
          <p:nvPr/>
        </p:nvCxnSpPr>
        <p:spPr>
          <a:xfrm rot="5400000" flipH="1" flipV="1">
            <a:off x="2971665" y="4243016"/>
            <a:ext cx="628245" cy="5471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674217" y="2216420"/>
            <a:ext cx="806492" cy="363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22.9%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39949" y="3751637"/>
            <a:ext cx="4714146" cy="1950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489710" y="866684"/>
            <a:ext cx="179260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</a:t>
            </a:r>
          </a:p>
        </p:txBody>
      </p:sp>
      <p:sp>
        <p:nvSpPr>
          <p:cNvPr id="24" name="TextBox 7"/>
          <p:cNvSpPr txBox="1"/>
          <p:nvPr/>
        </p:nvSpPr>
        <p:spPr>
          <a:xfrm>
            <a:off x="7078938" y="2940368"/>
            <a:ext cx="4560702" cy="146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 dirty="0">
                <a:latin typeface="함초롬돋움"/>
                <a:ea typeface="함초롬돋움"/>
              </a:rPr>
              <a:t>실제 제주연구원 사이트의</a:t>
            </a:r>
            <a:endParaRPr lang="ko-KR" altLang="en-US" spc="-150" dirty="0">
              <a:latin typeface="함초롬돋움"/>
            </a:endParaRPr>
          </a:p>
          <a:p>
            <a:pPr algn="ctr">
              <a:defRPr/>
            </a:pPr>
            <a:r>
              <a:rPr lang="en-US" altLang="ko-KR" spc="-150" dirty="0">
                <a:latin typeface="함초롬돋움"/>
                <a:ea typeface="함초롬돋움"/>
              </a:rPr>
              <a:t>“</a:t>
            </a:r>
            <a:r>
              <a:rPr lang="ko-KR" altLang="en-US" spc="-150" dirty="0">
                <a:latin typeface="함초롬돋움"/>
                <a:ea typeface="함초롬돋움"/>
              </a:rPr>
              <a:t>제주경제동향</a:t>
            </a:r>
            <a:r>
              <a:rPr lang="en-US" altLang="ko-KR" spc="-150" dirty="0">
                <a:latin typeface="함초롬돋움"/>
                <a:ea typeface="함초롬돋움"/>
              </a:rPr>
              <a:t>”</a:t>
            </a:r>
            <a:r>
              <a:rPr lang="ko-KR" altLang="en-US" spc="-150" dirty="0">
                <a:latin typeface="함초롬돋움"/>
                <a:ea typeface="함초롬돋움"/>
              </a:rPr>
              <a:t>을 분석한 자료를</a:t>
            </a:r>
            <a:endParaRPr lang="ko-KR" altLang="en-US" spc="-150" dirty="0">
              <a:latin typeface="함초롬돋움"/>
            </a:endParaRPr>
          </a:p>
          <a:p>
            <a:pPr algn="ctr">
              <a:defRPr/>
            </a:pPr>
            <a:r>
              <a:rPr lang="ko-KR" altLang="en-US" spc="-150" dirty="0">
                <a:latin typeface="함초롬돋움"/>
                <a:ea typeface="함초롬돋움"/>
              </a:rPr>
              <a:t>참고하면 </a:t>
            </a:r>
            <a:r>
              <a:rPr lang="en-US" altLang="ko-KR" spc="-150" dirty="0">
                <a:latin typeface="함초롬돋움"/>
                <a:ea typeface="함초롬돋움"/>
              </a:rPr>
              <a:t>15</a:t>
            </a:r>
            <a:r>
              <a:rPr lang="ko-KR" altLang="en-US" spc="-150" dirty="0">
                <a:latin typeface="함초롬돋움"/>
                <a:ea typeface="함초롬돋움"/>
              </a:rPr>
              <a:t>년 </a:t>
            </a:r>
            <a:r>
              <a:rPr lang="en-US" altLang="ko-KR" spc="-150" dirty="0">
                <a:latin typeface="함초롬돋움"/>
                <a:ea typeface="함초롬돋움"/>
              </a:rPr>
              <a:t>100%</a:t>
            </a:r>
            <a:r>
              <a:rPr lang="ko-KR" altLang="en-US" spc="-150" dirty="0">
                <a:latin typeface="함초롬돋움"/>
                <a:ea typeface="함초롬돋움"/>
              </a:rPr>
              <a:t> 기준</a:t>
            </a:r>
            <a:endParaRPr lang="ko-KR" altLang="en-US" spc="-150" dirty="0">
              <a:latin typeface="함초롬돋움"/>
            </a:endParaRPr>
          </a:p>
          <a:p>
            <a:pPr algn="ctr">
              <a:defRPr/>
            </a:pPr>
            <a:r>
              <a:rPr lang="ko-KR" altLang="en-US" spc="-150" dirty="0">
                <a:latin typeface="함초롬돋움"/>
                <a:ea typeface="함초롬돋움"/>
              </a:rPr>
              <a:t>전년도와 </a:t>
            </a:r>
            <a:r>
              <a:rPr lang="ko-KR" altLang="en-US" spc="-150" dirty="0" err="1">
                <a:latin typeface="함초롬돋움"/>
                <a:ea typeface="함초롬돋움"/>
              </a:rPr>
              <a:t>비교시</a:t>
            </a:r>
            <a:r>
              <a:rPr lang="ko-KR" altLang="en-US" spc="-150" dirty="0">
                <a:latin typeface="함초롬돋움"/>
                <a:ea typeface="함초롬돋움"/>
              </a:rPr>
              <a:t> </a:t>
            </a:r>
          </a:p>
          <a:p>
            <a:pPr algn="ctr">
              <a:defRPr/>
            </a:pPr>
            <a:r>
              <a:rPr lang="ko-KR" altLang="en-US" spc="-150" dirty="0">
                <a:latin typeface="함초롬돋움"/>
                <a:ea typeface="함초롬돋움"/>
              </a:rPr>
              <a:t>현재는 </a:t>
            </a:r>
            <a:r>
              <a:rPr lang="en-US" altLang="ko-KR" spc="-150" dirty="0">
                <a:latin typeface="함초롬돋움"/>
                <a:ea typeface="함초롬돋움"/>
              </a:rPr>
              <a:t>1.5%</a:t>
            </a:r>
            <a:r>
              <a:rPr lang="ko-KR" altLang="en-US" spc="-150" dirty="0">
                <a:latin typeface="함초롬돋움"/>
                <a:ea typeface="함초롬돋움"/>
              </a:rPr>
              <a:t> </a:t>
            </a:r>
            <a:r>
              <a:rPr lang="ko-KR" altLang="en-US" spc="-150" dirty="0" err="1">
                <a:latin typeface="함초롬돋움"/>
                <a:ea typeface="함초롬돋움"/>
              </a:rPr>
              <a:t>상승한것을</a:t>
            </a:r>
            <a:r>
              <a:rPr lang="ko-KR" altLang="en-US" spc="-150" dirty="0">
                <a:latin typeface="함초롬돋움"/>
                <a:ea typeface="함초롬돋움"/>
              </a:rPr>
              <a:t> 확인할 수 있습니다</a:t>
            </a:r>
            <a:r>
              <a:rPr lang="en-US" altLang="ko-KR" spc="-150" dirty="0">
                <a:latin typeface="함초롬돋움"/>
                <a:ea typeface="함초롬돋움"/>
              </a:rPr>
              <a:t>.</a:t>
            </a:r>
            <a:endParaRPr lang="en-US" altLang="ko-KR" spc="-150" dirty="0">
              <a:latin typeface="함초롬돋움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4002" y="1557774"/>
            <a:ext cx="6830378" cy="4597749"/>
          </a:xfrm>
          <a:prstGeom prst="rect">
            <a:avLst/>
          </a:prstGeom>
        </p:spPr>
      </p:pic>
      <p:sp>
        <p:nvSpPr>
          <p:cNvPr id="27" name="TextBox 7"/>
          <p:cNvSpPr txBox="1"/>
          <p:nvPr/>
        </p:nvSpPr>
        <p:spPr>
          <a:xfrm>
            <a:off x="7146042" y="4402865"/>
            <a:ext cx="4922920" cy="45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ko-KR" altLang="en-US" sz="2400" spc="-150">
              <a:solidFill>
                <a:schemeClr val="dk1"/>
              </a:solidFill>
              <a:latin typeface="나눔스퀘어 Bold"/>
              <a:ea typeface="나눔스퀘어 Bold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8C5603A-9AE5-4F49-BA85-97D6AB1EE7B4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162732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489710" y="866684"/>
            <a:ext cx="179260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3919" y="1923471"/>
            <a:ext cx="6481708" cy="3444030"/>
          </a:xfrm>
          <a:prstGeom prst="rect">
            <a:avLst/>
          </a:prstGeom>
        </p:spPr>
      </p:pic>
      <p:sp>
        <p:nvSpPr>
          <p:cNvPr id="27" name="TextBox 7"/>
          <p:cNvSpPr txBox="1"/>
          <p:nvPr/>
        </p:nvSpPr>
        <p:spPr>
          <a:xfrm>
            <a:off x="6716745" y="2900330"/>
            <a:ext cx="5117445" cy="191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15</a:t>
            </a:r>
            <a:r>
              <a:rPr lang="ko-KR" altLang="en-US" sz="2400" spc="-150" dirty="0" err="1">
                <a:solidFill>
                  <a:schemeClr val="dk1"/>
                </a:solidFill>
                <a:latin typeface="나눔스퀘어 Bold"/>
                <a:ea typeface="나눔스퀘어 Bold"/>
              </a:rPr>
              <a:t>년기준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6.7%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가량이 올랐는데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간단하게 비교하자면</a:t>
            </a:r>
          </a:p>
          <a:p>
            <a:pPr algn="ctr">
              <a:defRPr/>
            </a:pP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4</a:t>
            </a:r>
            <a:r>
              <a:rPr lang="ko-KR" altLang="en-US" sz="2400" spc="-150" dirty="0" err="1">
                <a:solidFill>
                  <a:schemeClr val="dk1"/>
                </a:solidFill>
                <a:latin typeface="나눔스퀘어 Bold"/>
                <a:ea typeface="나눔스퀘어 Bold"/>
              </a:rPr>
              <a:t>년전에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백만원주고산 아이폰을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지금사면 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106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만원을 주고 </a:t>
            </a:r>
            <a:r>
              <a:rPr lang="ko-KR" altLang="en-US" sz="2400" spc="-150" dirty="0" err="1">
                <a:solidFill>
                  <a:schemeClr val="dk1"/>
                </a:solidFill>
                <a:latin typeface="나눔스퀘어 Bold"/>
                <a:ea typeface="나눔스퀘어 Bold"/>
              </a:rPr>
              <a:t>사야되는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상황이 나타납니다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5784089" y="2238375"/>
            <a:ext cx="851884" cy="1878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9" name="직선 화살표 연결선 28"/>
          <p:cNvCxnSpPr>
            <a:stCxn id="28" idx="2"/>
          </p:cNvCxnSpPr>
          <p:nvPr/>
        </p:nvCxnSpPr>
        <p:spPr>
          <a:xfrm rot="10800000" flipV="1">
            <a:off x="4596820" y="2426192"/>
            <a:ext cx="1613211" cy="7780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4400415" y="3241183"/>
            <a:ext cx="342095" cy="1878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7" name="직선 연결선 13">
            <a:extLst>
              <a:ext uri="{FF2B5EF4-FFF2-40B4-BE49-F238E27FC236}">
                <a16:creationId xmlns:a16="http://schemas.microsoft.com/office/drawing/2014/main" id="{CA4CAAB2-2659-4CE6-AE7E-08C26CA49D20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162732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593006" y="7102119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16887" y="7102119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681415" y="7102119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29614" y="7102119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57534" y="7102119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489710" y="866684"/>
            <a:ext cx="179260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6381705" y="3669308"/>
            <a:ext cx="5117446" cy="82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제주도는  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'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섬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'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이라는 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지리적 특성에 있습니다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2485" y="1970199"/>
            <a:ext cx="5152483" cy="4167020"/>
          </a:xfrm>
          <a:prstGeom prst="rect">
            <a:avLst/>
          </a:prstGeom>
        </p:spPr>
      </p:pic>
      <p:sp>
        <p:nvSpPr>
          <p:cNvPr id="28" name="TextBox 7"/>
          <p:cNvSpPr txBox="1"/>
          <p:nvPr/>
        </p:nvSpPr>
        <p:spPr>
          <a:xfrm>
            <a:off x="6363419" y="2810149"/>
            <a:ext cx="5117446" cy="445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제주도가 전국보다 물가가 높은 이유는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?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A71D16F-F54D-4FD7-A031-9A0DA634B68A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162732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489710" y="866684"/>
            <a:ext cx="179260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6429408" y="2546706"/>
            <a:ext cx="537569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제주도로 유입되는 물류의 이동과정에는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일반적인 유통과정인 지상운반이외의 </a:t>
            </a:r>
          </a:p>
          <a:p>
            <a:pPr algn="ctr">
              <a:defRPr/>
            </a:pP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TEU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를 이용한 해상운반이 필연적으로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더해질 수 밖에 없으므로 결국에는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원가 상승으로 이어질 수 밖에 없습니다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2485" y="2012169"/>
            <a:ext cx="5810518" cy="3427390"/>
          </a:xfrm>
          <a:prstGeom prst="rect">
            <a:avLst/>
          </a:prstGeom>
        </p:spPr>
      </p:pic>
      <p:cxnSp>
        <p:nvCxnSpPr>
          <p:cNvPr id="13" name="직선 연결선 13">
            <a:extLst>
              <a:ext uri="{FF2B5EF4-FFF2-40B4-BE49-F238E27FC236}">
                <a16:creationId xmlns:a16="http://schemas.microsoft.com/office/drawing/2014/main" id="{E4FA2C81-B914-4D63-925B-3D5F17FFD28E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162732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230656" y="846559"/>
            <a:ext cx="3526155" cy="5753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 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- TEU </a:t>
            </a: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란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?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6170220" y="3148607"/>
            <a:ext cx="5375690" cy="1553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제주도로 유입되는 물류는 대부분</a:t>
            </a:r>
          </a:p>
          <a:p>
            <a:pPr algn="ctr">
              <a:defRPr/>
            </a:pP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6M 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길이의 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1 TEU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로 들어오게 됩니다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한개의 컨테이너를 단위로 부를때</a:t>
            </a:r>
          </a:p>
          <a:p>
            <a:pPr algn="ctr">
              <a:defRPr/>
            </a:pP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TEU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 라는 단위로 부르게됩니다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" y="1436464"/>
            <a:ext cx="4963196" cy="2488837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6090" y="4298995"/>
            <a:ext cx="4869555" cy="2190750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4307653-7277-4393-9A8E-57E23B749A5F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30161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0" y="766707"/>
            <a:ext cx="2847975" cy="523220"/>
            <a:chOff x="4453825" y="547632"/>
            <a:chExt cx="2847975" cy="523220"/>
          </a:xfrm>
        </p:grpSpPr>
        <p:sp>
          <p:nvSpPr>
            <p:cNvPr id="22" name="직사각형 21"/>
            <p:cNvSpPr/>
            <p:nvPr/>
          </p:nvSpPr>
          <p:spPr>
            <a:xfrm>
              <a:off x="4453825" y="548253"/>
              <a:ext cx="2847975" cy="50375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29477" y="547632"/>
              <a:ext cx="198751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spc="-150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CONTENTS</a:t>
              </a:r>
              <a:endParaRPr lang="ko-KR" altLang="en-US" sz="2800" spc="-150">
                <a:solidFill>
                  <a:schemeClr val="bg1"/>
                </a:solidFill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364294" y="1951557"/>
            <a:ext cx="1384871" cy="3896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30302A"/>
                </a:solidFill>
                <a:latin typeface="나눔스퀘어"/>
                <a:ea typeface="나눔스퀘어"/>
              </a:rPr>
              <a:t>:: </a:t>
            </a:r>
            <a:r>
              <a:rPr lang="ko-KR" altLang="en-US" sz="2000">
                <a:solidFill>
                  <a:srgbClr val="30302A"/>
                </a:solidFill>
                <a:latin typeface="나눔스퀘어"/>
                <a:ea typeface="나눔스퀘어"/>
              </a:rPr>
              <a:t>현황분석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64293" y="2534963"/>
            <a:ext cx="1137222" cy="3873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30302A"/>
                </a:solidFill>
                <a:latin typeface="나눔스퀘어"/>
                <a:ea typeface="나눔스퀘어"/>
              </a:rPr>
              <a:t>:: </a:t>
            </a:r>
            <a:r>
              <a:rPr lang="ko-KR" altLang="en-US" sz="2000">
                <a:solidFill>
                  <a:srgbClr val="30302A"/>
                </a:solidFill>
                <a:latin typeface="나눔스퀘어"/>
                <a:ea typeface="나눔스퀘어"/>
              </a:rPr>
              <a:t>문제점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64292" y="3118369"/>
            <a:ext cx="88957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30302A"/>
                </a:solidFill>
                <a:latin typeface="나눔스퀘어"/>
                <a:ea typeface="나눔스퀘어"/>
              </a:rPr>
              <a:t>:: </a:t>
            </a:r>
            <a:r>
              <a:rPr lang="ko-KR" altLang="en-US" sz="2000">
                <a:solidFill>
                  <a:srgbClr val="30302A"/>
                </a:solidFill>
                <a:latin typeface="나눔스퀘어"/>
                <a:ea typeface="나눔스퀘어"/>
              </a:rPr>
              <a:t>분석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64291" y="3701775"/>
            <a:ext cx="113722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30302A"/>
                </a:solidFill>
                <a:latin typeface="나눔스퀘어"/>
                <a:ea typeface="나눔스퀘어"/>
              </a:rPr>
              <a:t>:: </a:t>
            </a:r>
            <a:r>
              <a:rPr lang="ko-KR" altLang="en-US" sz="2000">
                <a:solidFill>
                  <a:srgbClr val="30302A"/>
                </a:solidFill>
                <a:latin typeface="나눔스퀘어"/>
                <a:ea typeface="나눔스퀘어"/>
              </a:rPr>
              <a:t>제안서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64290" y="4285182"/>
            <a:ext cx="927675" cy="3896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30302A"/>
                </a:solidFill>
                <a:latin typeface="나눔스퀘어"/>
                <a:ea typeface="나눔스퀘어"/>
              </a:rPr>
              <a:t>:: Q&amp;A</a:t>
            </a:r>
            <a:endParaRPr lang="ko-KR" altLang="en-US" sz="2000">
              <a:solidFill>
                <a:srgbClr val="30302A"/>
              </a:solidFill>
              <a:latin typeface="나눔스퀘어"/>
              <a:ea typeface="나눔스퀘어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230656" y="846559"/>
            <a:ext cx="3526155" cy="5753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 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- TEU </a:t>
            </a: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란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?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6331604" y="1759408"/>
            <a:ext cx="537569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실제 제주도로 들어오는 수송 현황입니다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en-US" altLang="ko-KR" sz="2400" b="1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19</a:t>
            </a:r>
            <a:r>
              <a:rPr lang="ko-KR" altLang="en-US" sz="2400" b="1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년 제외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  <a:endParaRPr lang="en-US" altLang="ko-KR" sz="2400" spc="-150" dirty="0">
              <a:solidFill>
                <a:schemeClr val="dk1"/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1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년에 평균 </a:t>
            </a:r>
            <a:r>
              <a:rPr lang="en-US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18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6,249TEU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정도 입항을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하고 있는 것으로 확인됐습니다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KG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으로 환산 시</a:t>
            </a:r>
          </a:p>
          <a:p>
            <a:pPr algn="ctr">
              <a:defRPr/>
            </a:pP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902,390KG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가 매년 제주로 입항하는 것 을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알 수 있습니다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7222" y="1756553"/>
            <a:ext cx="5764957" cy="3492464"/>
          </a:xfrm>
          <a:prstGeom prst="rect">
            <a:avLst/>
          </a:prstGeom>
        </p:spPr>
      </p:pic>
      <p:sp>
        <p:nvSpPr>
          <p:cNvPr id="31" name="TextBox 7"/>
          <p:cNvSpPr txBox="1"/>
          <p:nvPr/>
        </p:nvSpPr>
        <p:spPr>
          <a:xfrm>
            <a:off x="6432939" y="4601321"/>
            <a:ext cx="554441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1</a:t>
            </a: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ko-KR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TEU</a:t>
            </a: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 당 입항 시 </a:t>
            </a:r>
            <a:r>
              <a:rPr lang="en-US" altLang="ko-KR" sz="2200" spc="-150" dirty="0">
                <a:solidFill>
                  <a:srgbClr val="FF0000"/>
                </a:solidFill>
                <a:latin typeface="나눔스퀘어 Bold"/>
                <a:ea typeface="나눔스퀘어 Bold"/>
              </a:rPr>
              <a:t>20</a:t>
            </a:r>
            <a:r>
              <a:rPr lang="ko-KR" altLang="en-US" sz="2200" spc="-150" dirty="0">
                <a:solidFill>
                  <a:srgbClr val="FF0000"/>
                </a:solidFill>
                <a:latin typeface="나눔스퀘어 Bold"/>
                <a:ea typeface="나눔스퀘어 Bold"/>
              </a:rPr>
              <a:t>만원</a:t>
            </a: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이 붙습니다</a:t>
            </a:r>
            <a:r>
              <a:rPr lang="en-US" altLang="ko-KR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하지만 싣고 오는 양에 따라서 </a:t>
            </a:r>
          </a:p>
          <a:p>
            <a:pPr algn="ctr">
              <a:defRPr/>
            </a:pP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가격이 </a:t>
            </a:r>
            <a:r>
              <a:rPr lang="en-US" altLang="ko-KR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15</a:t>
            </a: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만원 </a:t>
            </a:r>
            <a:r>
              <a:rPr lang="en-US" altLang="ko-KR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10</a:t>
            </a: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만원 단위로 내려갑니다</a:t>
            </a:r>
            <a:r>
              <a:rPr lang="en-US" altLang="ko-KR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sp>
        <p:nvSpPr>
          <p:cNvPr id="32" name="TextBox 7"/>
          <p:cNvSpPr txBox="1"/>
          <p:nvPr/>
        </p:nvSpPr>
        <p:spPr>
          <a:xfrm>
            <a:off x="551588" y="5310461"/>
            <a:ext cx="5544412" cy="423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20</a:t>
            </a:r>
            <a:r>
              <a:rPr lang="ko-KR" altLang="en-US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만원시 </a:t>
            </a:r>
            <a:r>
              <a:rPr lang="en-US" altLang="ko-KR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=</a:t>
            </a:r>
            <a:r>
              <a:rPr lang="ko-KR" altLang="en-US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37,249,800,000</a:t>
            </a:r>
            <a:r>
              <a:rPr lang="ko-KR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원</a:t>
            </a:r>
          </a:p>
        </p:txBody>
      </p:sp>
      <p:sp>
        <p:nvSpPr>
          <p:cNvPr id="33" name="TextBox 7"/>
          <p:cNvSpPr txBox="1"/>
          <p:nvPr/>
        </p:nvSpPr>
        <p:spPr>
          <a:xfrm>
            <a:off x="551587" y="5711047"/>
            <a:ext cx="5544413" cy="423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15</a:t>
            </a:r>
            <a:r>
              <a:rPr lang="ko-KR" altLang="en-US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만원시 </a:t>
            </a:r>
            <a:r>
              <a:rPr lang="en-US" altLang="ko-KR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=</a:t>
            </a:r>
            <a:r>
              <a:rPr lang="ko-KR" altLang="en-US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27</a:t>
            </a:r>
            <a:r>
              <a:rPr lang="en-US" altLang="ko-KR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,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937</a:t>
            </a:r>
            <a:r>
              <a:rPr lang="en-US" altLang="ko-KR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,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350</a:t>
            </a:r>
            <a:r>
              <a:rPr lang="en-US" altLang="ko-KR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,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000</a:t>
            </a:r>
            <a:r>
              <a:rPr lang="ko-KR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원</a:t>
            </a:r>
          </a:p>
        </p:txBody>
      </p:sp>
      <p:sp>
        <p:nvSpPr>
          <p:cNvPr id="34" name="TextBox 7"/>
          <p:cNvSpPr txBox="1"/>
          <p:nvPr/>
        </p:nvSpPr>
        <p:spPr>
          <a:xfrm>
            <a:off x="551586" y="6091511"/>
            <a:ext cx="5544414" cy="423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10</a:t>
            </a:r>
            <a:r>
              <a:rPr lang="ko-KR" altLang="en-US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만원시 </a:t>
            </a:r>
            <a:r>
              <a:rPr lang="en-US" altLang="ko-KR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=</a:t>
            </a:r>
            <a:r>
              <a:rPr lang="ko-KR" altLang="en-US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18</a:t>
            </a:r>
            <a:r>
              <a:rPr lang="en-US" altLang="ko-KR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,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624</a:t>
            </a:r>
            <a:r>
              <a:rPr lang="en-US" altLang="ko-KR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,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900</a:t>
            </a:r>
            <a:r>
              <a:rPr lang="en-US" altLang="ko-KR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,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000</a:t>
            </a:r>
            <a:r>
              <a:rPr lang="ko-KR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원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1444177" y="5297107"/>
            <a:ext cx="3729507" cy="1261056"/>
          </a:xfrm>
          <a:prstGeom prst="rect">
            <a:avLst/>
          </a:prstGeom>
          <a:noFill/>
          <a:ln>
            <a:solidFill>
              <a:srgbClr val="FFCEB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C46366C-A58B-4E43-AE6F-693C9FD239B5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30161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489710" y="866684"/>
            <a:ext cx="179260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6331605" y="2435545"/>
            <a:ext cx="5375689" cy="819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이에 맞춰 제주도의 물가를 어떻게 내릴 수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있을까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? 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라는 의문을 가지고 접근한 결과</a:t>
            </a:r>
            <a:endParaRPr lang="en-US" altLang="ko-KR" sz="2400" spc="-150">
              <a:solidFill>
                <a:schemeClr val="dk1"/>
              </a:solidFill>
              <a:latin typeface="나눔스퀘어 Bold"/>
              <a:ea typeface="나눔스퀘어 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31606" y="3504972"/>
            <a:ext cx="5576045" cy="1179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해상운송비를 제주도에서 지원을 해주면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결과 적으로 제주내의 전체 </a:t>
            </a:r>
            <a:r>
              <a:rPr lang="ko-KR" altLang="en-US" sz="2400" spc="-150">
                <a:solidFill>
                  <a:srgbClr val="FF0000"/>
                </a:solidFill>
                <a:latin typeface="나눔스퀘어 Bold"/>
                <a:ea typeface="나눔스퀘어 Bold"/>
              </a:rPr>
              <a:t>물가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가 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육지와 같은 물가를 만들 수 있을 것입니다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4385" y="1759408"/>
            <a:ext cx="5537220" cy="4170352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FEB7DEB-1511-4EE4-A184-8AE26708C9DC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156693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B4F28FD7-26CE-4157-8A52-F26102526AA9}"/>
              </a:ext>
            </a:extLst>
          </p:cNvPr>
          <p:cNvSpPr/>
          <p:nvPr/>
        </p:nvSpPr>
        <p:spPr>
          <a:xfrm>
            <a:off x="6994525" y="3519653"/>
            <a:ext cx="1211564" cy="408625"/>
          </a:xfrm>
          <a:prstGeom prst="rect">
            <a:avLst/>
          </a:prstGeom>
          <a:solidFill>
            <a:srgbClr val="8DB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270635" y="861342"/>
            <a:ext cx="2640330" cy="57502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 정리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241D55E-CE8B-402E-B032-FD822B30965A}"/>
              </a:ext>
            </a:extLst>
          </p:cNvPr>
          <p:cNvGrpSpPr/>
          <p:nvPr/>
        </p:nvGrpSpPr>
        <p:grpSpPr>
          <a:xfrm>
            <a:off x="681473" y="1611085"/>
            <a:ext cx="6166216" cy="4586366"/>
            <a:chOff x="681473" y="1611085"/>
            <a:chExt cx="6166216" cy="4586366"/>
          </a:xfrm>
        </p:grpSpPr>
        <p:sp>
          <p:nvSpPr>
            <p:cNvPr id="17" name="화살표: 위로 굽음 16">
              <a:extLst>
                <a:ext uri="{FF2B5EF4-FFF2-40B4-BE49-F238E27FC236}">
                  <a16:creationId xmlns:a16="http://schemas.microsoft.com/office/drawing/2014/main" id="{17C71D50-5588-484A-A563-16786FD8EB29}"/>
                </a:ext>
              </a:extLst>
            </p:cNvPr>
            <p:cNvSpPr/>
            <p:nvPr/>
          </p:nvSpPr>
          <p:spPr>
            <a:xfrm rot="5400000" flipV="1">
              <a:off x="4202988" y="3001067"/>
              <a:ext cx="748725" cy="1678738"/>
            </a:xfrm>
            <a:prstGeom prst="bentUp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C892747-7390-4458-AADF-953A047256AF}"/>
                </a:ext>
              </a:extLst>
            </p:cNvPr>
            <p:cNvSpPr/>
            <p:nvPr/>
          </p:nvSpPr>
          <p:spPr>
            <a:xfrm>
              <a:off x="797995" y="2074551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5B7D5C2-703A-4A7B-A921-9175CE449411}"/>
                </a:ext>
              </a:extLst>
            </p:cNvPr>
            <p:cNvSpPr/>
            <p:nvPr/>
          </p:nvSpPr>
          <p:spPr>
            <a:xfrm>
              <a:off x="2252184" y="2074551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B40305A-ABA6-43A7-8F50-1BC7C99273D1}"/>
                </a:ext>
              </a:extLst>
            </p:cNvPr>
            <p:cNvSpPr/>
            <p:nvPr/>
          </p:nvSpPr>
          <p:spPr>
            <a:xfrm>
              <a:off x="3737982" y="2074551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09B64CE2-317C-4E98-A046-764887D0DAFF}"/>
                </a:ext>
              </a:extLst>
            </p:cNvPr>
            <p:cNvSpPr/>
            <p:nvPr/>
          </p:nvSpPr>
          <p:spPr>
            <a:xfrm>
              <a:off x="5253369" y="2074551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C6DB519-13BC-434D-9795-BDD30034694E}"/>
                </a:ext>
              </a:extLst>
            </p:cNvPr>
            <p:cNvSpPr/>
            <p:nvPr/>
          </p:nvSpPr>
          <p:spPr>
            <a:xfrm>
              <a:off x="4562900" y="5041712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64D780A-F5D5-4196-A8C2-07A662FBE839}"/>
                </a:ext>
              </a:extLst>
            </p:cNvPr>
            <p:cNvSpPr/>
            <p:nvPr/>
          </p:nvSpPr>
          <p:spPr>
            <a:xfrm>
              <a:off x="1241974" y="5022874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1C657F7-4C58-4A3A-95F2-A426D109422D}"/>
                </a:ext>
              </a:extLst>
            </p:cNvPr>
            <p:cNvSpPr/>
            <p:nvPr/>
          </p:nvSpPr>
          <p:spPr>
            <a:xfrm>
              <a:off x="2909180" y="5041712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FF98EE15-AB4F-4D33-A958-E71E6EDAB8AC}"/>
                </a:ext>
              </a:extLst>
            </p:cNvPr>
            <p:cNvSpPr/>
            <p:nvPr/>
          </p:nvSpPr>
          <p:spPr>
            <a:xfrm>
              <a:off x="681473" y="1844648"/>
              <a:ext cx="5739776" cy="1510812"/>
            </a:xfrm>
            <a:prstGeom prst="round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460E818-B33F-4284-85EF-66F9A29D806E}"/>
                </a:ext>
              </a:extLst>
            </p:cNvPr>
            <p:cNvSpPr txBox="1"/>
            <p:nvPr/>
          </p:nvSpPr>
          <p:spPr>
            <a:xfrm>
              <a:off x="2900277" y="1611085"/>
              <a:ext cx="129393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내륙지역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56DB7C33-F918-464B-9E5F-7B72CD22914C}"/>
                </a:ext>
              </a:extLst>
            </p:cNvPr>
            <p:cNvSpPr/>
            <p:nvPr/>
          </p:nvSpPr>
          <p:spPr>
            <a:xfrm>
              <a:off x="1092522" y="4848132"/>
              <a:ext cx="4796701" cy="1349319"/>
            </a:xfrm>
            <a:prstGeom prst="round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D3ABAF9-EB12-4CB5-BE5F-CBC5A78BF769}"/>
                </a:ext>
              </a:extLst>
            </p:cNvPr>
            <p:cNvSpPr txBox="1"/>
            <p:nvPr/>
          </p:nvSpPr>
          <p:spPr>
            <a:xfrm>
              <a:off x="2964337" y="4626766"/>
              <a:ext cx="1045563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제주도</a:t>
              </a:r>
            </a:p>
          </p:txBody>
        </p:sp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BB1FE65D-76BE-4545-8735-2F5D4FF3EBEF}"/>
                </a:ext>
              </a:extLst>
            </p:cNvPr>
            <p:cNvSpPr/>
            <p:nvPr/>
          </p:nvSpPr>
          <p:spPr>
            <a:xfrm>
              <a:off x="1925176" y="2472078"/>
              <a:ext cx="282560" cy="290713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1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526FFA3-00A2-4712-A4C0-1875384AF073}"/>
                </a:ext>
              </a:extLst>
            </p:cNvPr>
            <p:cNvSpPr/>
            <p:nvPr/>
          </p:nvSpPr>
          <p:spPr>
            <a:xfrm>
              <a:off x="2953156" y="3476111"/>
              <a:ext cx="1084120" cy="105343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6C48539-E8AC-447F-B5AA-3FFD7019A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1011" y="3575522"/>
              <a:ext cx="868523" cy="843941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76B756F-6713-4BD8-814F-7EFA4725F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4618" y="5177187"/>
              <a:ext cx="818699" cy="795527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3FD7F1FF-C5C9-4A59-88EA-288F3B222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2897" y="5109101"/>
              <a:ext cx="798587" cy="775985"/>
            </a:xfrm>
            <a:prstGeom prst="rect">
              <a:avLst/>
            </a:prstGeom>
          </p:spPr>
        </p:pic>
        <p:sp>
          <p:nvSpPr>
            <p:cNvPr id="36" name="화살표: 오른쪽 35">
              <a:extLst>
                <a:ext uri="{FF2B5EF4-FFF2-40B4-BE49-F238E27FC236}">
                  <a16:creationId xmlns:a16="http://schemas.microsoft.com/office/drawing/2014/main" id="{4246EF85-3111-49A8-A761-3847787ED418}"/>
                </a:ext>
              </a:extLst>
            </p:cNvPr>
            <p:cNvSpPr/>
            <p:nvPr/>
          </p:nvSpPr>
          <p:spPr>
            <a:xfrm>
              <a:off x="3444083" y="2472078"/>
              <a:ext cx="282560" cy="290713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1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화살표: 오른쪽 36">
              <a:extLst>
                <a:ext uri="{FF2B5EF4-FFF2-40B4-BE49-F238E27FC236}">
                  <a16:creationId xmlns:a16="http://schemas.microsoft.com/office/drawing/2014/main" id="{F9314971-37C6-4C4B-96BE-008351BB7981}"/>
                </a:ext>
              </a:extLst>
            </p:cNvPr>
            <p:cNvSpPr/>
            <p:nvPr/>
          </p:nvSpPr>
          <p:spPr>
            <a:xfrm>
              <a:off x="4931394" y="2472078"/>
              <a:ext cx="282560" cy="290713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1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화살표: 오른쪽 37">
              <a:extLst>
                <a:ext uri="{FF2B5EF4-FFF2-40B4-BE49-F238E27FC236}">
                  <a16:creationId xmlns:a16="http://schemas.microsoft.com/office/drawing/2014/main" id="{2FE035CA-EFFD-4249-8049-5592CA4B6A17}"/>
                </a:ext>
              </a:extLst>
            </p:cNvPr>
            <p:cNvSpPr/>
            <p:nvPr/>
          </p:nvSpPr>
          <p:spPr>
            <a:xfrm>
              <a:off x="2548787" y="5411433"/>
              <a:ext cx="282560" cy="290713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1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화살표: 오른쪽 38">
              <a:extLst>
                <a:ext uri="{FF2B5EF4-FFF2-40B4-BE49-F238E27FC236}">
                  <a16:creationId xmlns:a16="http://schemas.microsoft.com/office/drawing/2014/main" id="{E20FECA7-AED3-40E4-BA07-61301D334600}"/>
                </a:ext>
              </a:extLst>
            </p:cNvPr>
            <p:cNvSpPr/>
            <p:nvPr/>
          </p:nvSpPr>
          <p:spPr>
            <a:xfrm>
              <a:off x="4216260" y="5411433"/>
              <a:ext cx="282560" cy="290713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1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화살표: 위로 굽음 39">
              <a:extLst>
                <a:ext uri="{FF2B5EF4-FFF2-40B4-BE49-F238E27FC236}">
                  <a16:creationId xmlns:a16="http://schemas.microsoft.com/office/drawing/2014/main" id="{CAC72231-C49C-49DA-BB73-FD8B5561D111}"/>
                </a:ext>
              </a:extLst>
            </p:cNvPr>
            <p:cNvSpPr/>
            <p:nvPr/>
          </p:nvSpPr>
          <p:spPr>
            <a:xfrm rot="10800000">
              <a:off x="1640924" y="3884736"/>
              <a:ext cx="1348591" cy="741455"/>
            </a:xfrm>
            <a:prstGeom prst="bentUp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9D75AD30-8B8C-4764-8AB5-EEEB051A1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062" y="2155238"/>
              <a:ext cx="904966" cy="847607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D66A2CD1-AE0A-4EA6-AB7A-7D56E09FB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9096" y="2145657"/>
              <a:ext cx="966316" cy="878604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893197DB-EA76-4189-8EBF-E32C256E2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0936" y="2188054"/>
              <a:ext cx="846626" cy="837035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1E9ABA2-47D2-47E5-A12D-5134F8963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0342" y="2272062"/>
              <a:ext cx="1035976" cy="679189"/>
            </a:xfrm>
            <a:prstGeom prst="rect">
              <a:avLst/>
            </a:prstGeom>
          </p:spPr>
        </p:pic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89A5EACC-6B3F-4D4E-8AC4-09FEAC5C6BE6}"/>
                </a:ext>
              </a:extLst>
            </p:cNvPr>
            <p:cNvCxnSpPr>
              <a:cxnSpLocks/>
            </p:cNvCxnSpPr>
            <p:nvPr/>
          </p:nvCxnSpPr>
          <p:spPr>
            <a:xfrm>
              <a:off x="4060587" y="3740564"/>
              <a:ext cx="278710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FD02EA4F-1C92-43C7-829C-5BB978CE30A7}"/>
                </a:ext>
              </a:extLst>
            </p:cNvPr>
            <p:cNvSpPr/>
            <p:nvPr/>
          </p:nvSpPr>
          <p:spPr>
            <a:xfrm>
              <a:off x="2856098" y="3378355"/>
              <a:ext cx="1265413" cy="1229598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AD92B06A-F9C9-4DA3-B733-EEC886B05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0811" y="5140950"/>
              <a:ext cx="938823" cy="868000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B38C945D-C822-4F3E-9E4A-E22B0F1F0DD5}"/>
              </a:ext>
            </a:extLst>
          </p:cNvPr>
          <p:cNvSpPr txBox="1"/>
          <p:nvPr/>
        </p:nvSpPr>
        <p:spPr>
          <a:xfrm>
            <a:off x="6629979" y="2719740"/>
            <a:ext cx="5274196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분석결과로는 제주도는</a:t>
            </a:r>
          </a:p>
          <a:p>
            <a:pPr algn="ctr">
              <a:defRPr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‘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섬‘ 이라는 지리적  특성 때문에</a:t>
            </a:r>
          </a:p>
          <a:p>
            <a:pPr algn="ctr">
              <a:defRPr/>
            </a:pPr>
            <a:r>
              <a:rPr lang="ko-KR" altLang="en-US" sz="2800" b="1" spc="-150" dirty="0">
                <a:solidFill>
                  <a:schemeClr val="bg1"/>
                </a:solidFill>
                <a:latin typeface="나눔스퀘어 Bold"/>
                <a:ea typeface="나눔스퀘어 Bold"/>
              </a:rPr>
              <a:t>해상운송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이 무조건 있어야 하는 것으로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결론이 나왔고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근본적으로 물가가 오르는 것을 막으려면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제주도가 앞장서서 물가를</a:t>
            </a:r>
            <a:endParaRPr lang="en-US" altLang="ko-KR" sz="2400" spc="-150" dirty="0">
              <a:solidFill>
                <a:srgbClr val="8DBABD"/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잡아야 된다고 생각합니다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47BFBFCA-118D-4310-A1B5-A85B713D19BA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220451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제안서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7"/>
          <p:cNvSpPr txBox="1"/>
          <p:nvPr/>
        </p:nvSpPr>
        <p:spPr>
          <a:xfrm>
            <a:off x="5091953" y="3020377"/>
            <a:ext cx="6797606" cy="81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저희는 이 근거들을 토대로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제주도에 제안을 하고자 합니다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26427" y="2141507"/>
            <a:ext cx="4327526" cy="2971800"/>
          </a:xfrm>
          <a:prstGeom prst="rect">
            <a:avLst/>
          </a:prstGeom>
        </p:spPr>
      </p:pic>
      <p:sp>
        <p:nvSpPr>
          <p:cNvPr id="17" name="TextBox 29"/>
          <p:cNvSpPr txBox="1"/>
          <p:nvPr/>
        </p:nvSpPr>
        <p:spPr>
          <a:xfrm>
            <a:off x="784860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04.</a:t>
            </a:r>
          </a:p>
        </p:txBody>
      </p:sp>
      <p:sp>
        <p:nvSpPr>
          <p:cNvPr id="18" name="TextBox 30"/>
          <p:cNvSpPr txBox="1"/>
          <p:nvPr/>
        </p:nvSpPr>
        <p:spPr>
          <a:xfrm>
            <a:off x="1356360" y="866684"/>
            <a:ext cx="93535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제안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61E17AD-C02B-40F1-9B43-F5AD76CF9310}"/>
              </a:ext>
            </a:extLst>
          </p:cNvPr>
          <p:cNvCxnSpPr>
            <a:cxnSpLocks/>
          </p:cNvCxnSpPr>
          <p:nvPr/>
        </p:nvCxnSpPr>
        <p:spPr>
          <a:xfrm>
            <a:off x="1426427" y="1418441"/>
            <a:ext cx="7358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제안서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7"/>
          <p:cNvSpPr txBox="1"/>
          <p:nvPr/>
        </p:nvSpPr>
        <p:spPr>
          <a:xfrm>
            <a:off x="4720043" y="2081058"/>
            <a:ext cx="6797605" cy="3377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기업이 소비자가격을 책정할 때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원가와 이윤을 합쳐서 소비자 가격을 측정합니다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원가 안에는 건물임대료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인건비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선박비 등 다양하게 고정적으로 지출하는 항목이 있고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이익금은 말 그대로 회사를 운영함에 있어 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회사에 들어오는 이익금입니다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이 두 가지를 합쳐서 물가가 결정됩니다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결론적으로 제주도가 물건원가에 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개입을 하는 것이 이번 제안의 핵심입니다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sp>
        <p:nvSpPr>
          <p:cNvPr id="17" name="TextBox 29"/>
          <p:cNvSpPr txBox="1"/>
          <p:nvPr/>
        </p:nvSpPr>
        <p:spPr>
          <a:xfrm>
            <a:off x="784860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04.</a:t>
            </a:r>
          </a:p>
        </p:txBody>
      </p:sp>
      <p:sp>
        <p:nvSpPr>
          <p:cNvPr id="18" name="TextBox 30"/>
          <p:cNvSpPr txBox="1"/>
          <p:nvPr/>
        </p:nvSpPr>
        <p:spPr>
          <a:xfrm>
            <a:off x="1356360" y="866684"/>
            <a:ext cx="93535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제안</a:t>
            </a:r>
          </a:p>
        </p:txBody>
      </p:sp>
      <p:grpSp>
        <p:nvGrpSpPr>
          <p:cNvPr id="37" name="그룹 36"/>
          <p:cNvGrpSpPr/>
          <p:nvPr/>
        </p:nvGrpSpPr>
        <p:grpSpPr>
          <a:xfrm>
            <a:off x="764427" y="1513016"/>
            <a:ext cx="3301384" cy="5115014"/>
            <a:chOff x="764427" y="1493005"/>
            <a:chExt cx="3301384" cy="5135025"/>
          </a:xfrm>
        </p:grpSpPr>
        <p:sp>
          <p:nvSpPr>
            <p:cNvPr id="13" name="직사각형 12"/>
            <p:cNvSpPr/>
            <p:nvPr/>
          </p:nvSpPr>
          <p:spPr>
            <a:xfrm>
              <a:off x="2428380" y="4135538"/>
              <a:ext cx="1636295" cy="2492492"/>
            </a:xfrm>
            <a:prstGeom prst="rect">
              <a:avLst/>
            </a:prstGeom>
            <a:solidFill>
              <a:srgbClr val="335B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4426" y="2924308"/>
              <a:ext cx="677108" cy="2272417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pPr lvl="0">
                <a:defRPr/>
              </a:pPr>
              <a:r>
                <a:rPr lang="ko-KR" altLang="en-US" sz="3200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소비자가격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428378" y="2226007"/>
              <a:ext cx="1636295" cy="1768343"/>
            </a:xfrm>
            <a:prstGeom prst="rect">
              <a:avLst/>
            </a:prstGeom>
            <a:solidFill>
              <a:srgbClr val="F3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428377" y="1555429"/>
              <a:ext cx="1636295" cy="52939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53398" y="3910437"/>
              <a:ext cx="677108" cy="1007883"/>
            </a:xfrm>
            <a:prstGeom prst="rect">
              <a:avLst/>
            </a:prstGeom>
            <a:solidFill>
              <a:schemeClr val="bg1"/>
            </a:solidFill>
          </p:spPr>
          <p:txBody>
            <a:bodyPr vert="eaVert" wrap="square">
              <a:spAutoFit/>
            </a:bodyPr>
            <a:lstStyle/>
            <a:p>
              <a:pPr lvl="0">
                <a:defRPr/>
              </a:pPr>
              <a:r>
                <a:rPr lang="ko-KR" altLang="en-US" sz="3200" b="1">
                  <a:solidFill>
                    <a:schemeClr val="accent5"/>
                  </a:solidFill>
                </a:rPr>
                <a:t>원가</a:t>
              </a:r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 flipV="1">
              <a:off x="1102981" y="1493005"/>
              <a:ext cx="0" cy="1431304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/>
            <p:nvPr/>
          </p:nvCxnSpPr>
          <p:spPr>
            <a:xfrm>
              <a:off x="1102981" y="5196726"/>
              <a:ext cx="0" cy="1431304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764427" y="1493005"/>
              <a:ext cx="67710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764427" y="6628030"/>
              <a:ext cx="67710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 flipV="1">
              <a:off x="1923599" y="2266727"/>
              <a:ext cx="0" cy="143130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/>
            <p:nvPr/>
          </p:nvCxnSpPr>
          <p:spPr>
            <a:xfrm>
              <a:off x="1923599" y="5196726"/>
              <a:ext cx="0" cy="143130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1576845" y="2260556"/>
              <a:ext cx="677108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1576845" y="6628030"/>
              <a:ext cx="677108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2444853" y="5150951"/>
              <a:ext cx="1620957" cy="523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800" b="1">
                  <a:solidFill>
                    <a:schemeClr val="bg1"/>
                  </a:solidFill>
                </a:rPr>
                <a:t>제조원가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622187" y="2879344"/>
              <a:ext cx="1261884" cy="523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800" b="1">
                  <a:solidFill>
                    <a:schemeClr val="bg1"/>
                  </a:solidFill>
                </a:rPr>
                <a:t>유통비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799521" y="1589290"/>
              <a:ext cx="902811" cy="523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800" b="1">
                  <a:solidFill>
                    <a:schemeClr val="bg1"/>
                  </a:solidFill>
                </a:rPr>
                <a:t>이윤</a:t>
              </a:r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23EC79E-E9A8-4ABA-A060-ADEF80639D84}"/>
              </a:ext>
            </a:extLst>
          </p:cNvPr>
          <p:cNvCxnSpPr>
            <a:cxnSpLocks/>
          </p:cNvCxnSpPr>
          <p:nvPr/>
        </p:nvCxnSpPr>
        <p:spPr>
          <a:xfrm>
            <a:off x="1426427" y="1418441"/>
            <a:ext cx="7358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제안서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9"/>
          <p:cNvSpPr txBox="1"/>
          <p:nvPr/>
        </p:nvSpPr>
        <p:spPr>
          <a:xfrm>
            <a:off x="784860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04.</a:t>
            </a:r>
          </a:p>
        </p:txBody>
      </p:sp>
      <p:sp>
        <p:nvSpPr>
          <p:cNvPr id="18" name="TextBox 30"/>
          <p:cNvSpPr txBox="1"/>
          <p:nvPr/>
        </p:nvSpPr>
        <p:spPr>
          <a:xfrm>
            <a:off x="1356360" y="866684"/>
            <a:ext cx="93535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제안</a:t>
            </a:r>
          </a:p>
        </p:txBody>
      </p:sp>
      <p:sp>
        <p:nvSpPr>
          <p:cNvPr id="14" name="TextBox 7"/>
          <p:cNvSpPr txBox="1"/>
          <p:nvPr/>
        </p:nvSpPr>
        <p:spPr>
          <a:xfrm>
            <a:off x="491719" y="4767836"/>
            <a:ext cx="11039704" cy="45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정확하게 이야기하면 배에 싣고오는 비용을 제주도 에서 지원을 받는 것입니다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19477" y="2257080"/>
            <a:ext cx="2536817" cy="206892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97958" y="2224059"/>
            <a:ext cx="2525923" cy="2100917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4065" y="2199890"/>
            <a:ext cx="2667268" cy="2125416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427699" y="2184661"/>
            <a:ext cx="2676927" cy="2095503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3230357" y="1988127"/>
            <a:ext cx="3078856" cy="2522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3308972" y="2060034"/>
            <a:ext cx="2917870" cy="23879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D56CB82-98B0-4CBB-84B7-692F29F716BE}"/>
              </a:ext>
            </a:extLst>
          </p:cNvPr>
          <p:cNvCxnSpPr>
            <a:cxnSpLocks/>
          </p:cNvCxnSpPr>
          <p:nvPr/>
        </p:nvCxnSpPr>
        <p:spPr>
          <a:xfrm>
            <a:off x="1426427" y="1418441"/>
            <a:ext cx="7358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제안서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9"/>
          <p:cNvSpPr txBox="1"/>
          <p:nvPr/>
        </p:nvSpPr>
        <p:spPr>
          <a:xfrm>
            <a:off x="784860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04.</a:t>
            </a:r>
          </a:p>
        </p:txBody>
      </p:sp>
      <p:sp>
        <p:nvSpPr>
          <p:cNvPr id="18" name="TextBox 30"/>
          <p:cNvSpPr txBox="1"/>
          <p:nvPr/>
        </p:nvSpPr>
        <p:spPr>
          <a:xfrm>
            <a:off x="1356360" y="866684"/>
            <a:ext cx="93535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제안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4371EDA-DB9E-4A31-82FD-E0FCC08E33DA}"/>
              </a:ext>
            </a:extLst>
          </p:cNvPr>
          <p:cNvGrpSpPr/>
          <p:nvPr/>
        </p:nvGrpSpPr>
        <p:grpSpPr>
          <a:xfrm>
            <a:off x="889001" y="1047271"/>
            <a:ext cx="11302999" cy="5683912"/>
            <a:chOff x="889001" y="1047271"/>
            <a:chExt cx="11302999" cy="5683912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8D7DB75-F647-4C68-95B1-A83D2C233A1F}"/>
                </a:ext>
              </a:extLst>
            </p:cNvPr>
            <p:cNvSpPr/>
            <p:nvPr/>
          </p:nvSpPr>
          <p:spPr>
            <a:xfrm>
              <a:off x="7393492" y="2257212"/>
              <a:ext cx="4261400" cy="2750777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DD4CC9F1-8691-4CA1-B438-9134A5F48FEF}"/>
                </a:ext>
              </a:extLst>
            </p:cNvPr>
            <p:cNvSpPr/>
            <p:nvPr/>
          </p:nvSpPr>
          <p:spPr>
            <a:xfrm>
              <a:off x="889001" y="2162839"/>
              <a:ext cx="6028956" cy="1463428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4E3E771-CB05-41B8-BDBB-C3259997E5D8}"/>
                </a:ext>
              </a:extLst>
            </p:cNvPr>
            <p:cNvSpPr/>
            <p:nvPr/>
          </p:nvSpPr>
          <p:spPr>
            <a:xfrm>
              <a:off x="1120620" y="2274972"/>
              <a:ext cx="1042142" cy="104214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5C77A46-1671-4A37-941A-E8E13BC4281B}"/>
                </a:ext>
              </a:extLst>
            </p:cNvPr>
            <p:cNvSpPr/>
            <p:nvPr/>
          </p:nvSpPr>
          <p:spPr>
            <a:xfrm>
              <a:off x="5652507" y="2274972"/>
              <a:ext cx="1042142" cy="104214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225A23F-935B-4019-A973-1A45FBA8FFBE}"/>
                </a:ext>
              </a:extLst>
            </p:cNvPr>
            <p:cNvCxnSpPr/>
            <p:nvPr/>
          </p:nvCxnSpPr>
          <p:spPr>
            <a:xfrm>
              <a:off x="10618885" y="6731183"/>
              <a:ext cx="364528" cy="0"/>
            </a:xfrm>
            <a:prstGeom prst="line">
              <a:avLst/>
            </a:prstGeom>
            <a:ln w="190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A30220F3-FA22-403B-9D52-3408C82D9E0B}"/>
                </a:ext>
              </a:extLst>
            </p:cNvPr>
            <p:cNvCxnSpPr/>
            <p:nvPr/>
          </p:nvCxnSpPr>
          <p:spPr>
            <a:xfrm>
              <a:off x="10983413" y="6731183"/>
              <a:ext cx="364528" cy="0"/>
            </a:xfrm>
            <a:prstGeom prst="line">
              <a:avLst/>
            </a:prstGeom>
            <a:ln w="190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9D10CFF-C1FF-404E-BAB2-21B78CEC7A7B}"/>
                </a:ext>
              </a:extLst>
            </p:cNvPr>
            <p:cNvCxnSpPr/>
            <p:nvPr/>
          </p:nvCxnSpPr>
          <p:spPr>
            <a:xfrm>
              <a:off x="11707294" y="6731183"/>
              <a:ext cx="364528" cy="0"/>
            </a:xfrm>
            <a:prstGeom prst="line">
              <a:avLst/>
            </a:prstGeom>
            <a:ln w="190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20F50E40-A3E1-4053-8067-EE5A5BB7D638}"/>
                </a:ext>
              </a:extLst>
            </p:cNvPr>
            <p:cNvCxnSpPr/>
            <p:nvPr/>
          </p:nvCxnSpPr>
          <p:spPr>
            <a:xfrm>
              <a:off x="10255493" y="6731183"/>
              <a:ext cx="364528" cy="0"/>
            </a:xfrm>
            <a:prstGeom prst="line">
              <a:avLst/>
            </a:prstGeom>
            <a:ln w="190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B53B8F1-78DB-4CDF-8331-1415EBBD2567}"/>
                </a:ext>
              </a:extLst>
            </p:cNvPr>
            <p:cNvCxnSpPr/>
            <p:nvPr/>
          </p:nvCxnSpPr>
          <p:spPr>
            <a:xfrm>
              <a:off x="11342766" y="6731183"/>
              <a:ext cx="364528" cy="0"/>
            </a:xfrm>
            <a:prstGeom prst="line">
              <a:avLst/>
            </a:prstGeom>
            <a:ln w="19050" cap="rnd">
              <a:solidFill>
                <a:srgbClr val="94C3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D5357FD9-A420-4D96-A557-38CBC44CDEC8}"/>
                </a:ext>
              </a:extLst>
            </p:cNvPr>
            <p:cNvSpPr txBox="1"/>
            <p:nvPr/>
          </p:nvSpPr>
          <p:spPr>
            <a:xfrm>
              <a:off x="7951382" y="1903390"/>
              <a:ext cx="3151667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-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제안 실현을 위한</a:t>
              </a:r>
              <a:endPara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민관 협력 거버넌스</a:t>
              </a:r>
              <a:r>
                <a:rPr lang="en-US" altLang="ko-KR" sz="2400" b="1" spc="-300" baseline="300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*</a:t>
              </a:r>
              <a:r>
                <a:rPr lang="ko-KR" altLang="en-US" sz="2400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구축</a:t>
              </a:r>
              <a:endParaRPr lang="en-US" altLang="ko-KR" sz="2400" spc="-3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086167A-B821-4009-8A57-814AF7F1A9B1}"/>
                </a:ext>
              </a:extLst>
            </p:cNvPr>
            <p:cNvSpPr txBox="1"/>
            <p:nvPr/>
          </p:nvSpPr>
          <p:spPr>
            <a:xfrm>
              <a:off x="5855889" y="328806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기업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9344CD-AEE7-488E-BC10-4F7EB8D60646}"/>
                </a:ext>
              </a:extLst>
            </p:cNvPr>
            <p:cNvSpPr txBox="1"/>
            <p:nvPr/>
          </p:nvSpPr>
          <p:spPr>
            <a:xfrm>
              <a:off x="1204988" y="3288067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지자체</a:t>
              </a:r>
              <a:endParaRPr lang="en-US" altLang="ko-KR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BBFDB6A-18AD-45C4-A416-7D2AE2FC74B0}"/>
                </a:ext>
              </a:extLst>
            </p:cNvPr>
            <p:cNvSpPr txBox="1"/>
            <p:nvPr/>
          </p:nvSpPr>
          <p:spPr>
            <a:xfrm>
              <a:off x="3440906" y="2327772"/>
              <a:ext cx="997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원가 공개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B6ACBF-6C59-45A2-B288-E877E566661F}"/>
                </a:ext>
              </a:extLst>
            </p:cNvPr>
            <p:cNvSpPr txBox="1"/>
            <p:nvPr/>
          </p:nvSpPr>
          <p:spPr>
            <a:xfrm>
              <a:off x="2926620" y="2876801"/>
              <a:ext cx="2045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해상 운송료 지원 혜택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E198E19-FEA0-4818-A17F-49496B991EE8}"/>
                </a:ext>
              </a:extLst>
            </p:cNvPr>
            <p:cNvSpPr txBox="1"/>
            <p:nvPr/>
          </p:nvSpPr>
          <p:spPr>
            <a:xfrm>
              <a:off x="4769908" y="4989380"/>
              <a:ext cx="15744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저물가 제공으로</a:t>
              </a:r>
              <a:endParaRPr lang="en-US" altLang="ko-KR" b="1" spc="-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소비 촉진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F6CEAAB-2B9C-4126-BD5A-BB743222C282}"/>
                </a:ext>
              </a:extLst>
            </p:cNvPr>
            <p:cNvSpPr txBox="1"/>
            <p:nvPr/>
          </p:nvSpPr>
          <p:spPr>
            <a:xfrm>
              <a:off x="3635861" y="604189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시민</a:t>
              </a: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E4214E88-392A-4A46-82D6-700715DE48F5}"/>
                </a:ext>
              </a:extLst>
            </p:cNvPr>
            <p:cNvCxnSpPr/>
            <p:nvPr/>
          </p:nvCxnSpPr>
          <p:spPr>
            <a:xfrm>
              <a:off x="2363858" y="2859322"/>
              <a:ext cx="3131185" cy="0"/>
            </a:xfrm>
            <a:prstGeom prst="straightConnector1">
              <a:avLst/>
            </a:prstGeom>
            <a:ln w="25400">
              <a:solidFill>
                <a:srgbClr val="8DBA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12CDAD48-F425-4E2C-9948-18CF86CAA2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15590" y="2691444"/>
              <a:ext cx="3131185" cy="0"/>
            </a:xfrm>
            <a:prstGeom prst="straightConnector1">
              <a:avLst/>
            </a:prstGeom>
            <a:ln w="25400">
              <a:solidFill>
                <a:srgbClr val="8DBA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7">
              <a:extLst>
                <a:ext uri="{FF2B5EF4-FFF2-40B4-BE49-F238E27FC236}">
                  <a16:creationId xmlns:a16="http://schemas.microsoft.com/office/drawing/2014/main" id="{5218AB2A-9E6E-4C48-9460-7E8832BBF335}"/>
                </a:ext>
              </a:extLst>
            </p:cNvPr>
            <p:cNvSpPr txBox="1"/>
            <p:nvPr/>
          </p:nvSpPr>
          <p:spPr>
            <a:xfrm>
              <a:off x="4387377" y="1047271"/>
              <a:ext cx="780462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* </a:t>
              </a: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거버넌스 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: </a:t>
              </a: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정부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, </a:t>
              </a: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기업 또는 시민사회가 함께 네트워크를 구성하여 사회문제를 해결하는 기제 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[</a:t>
              </a: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체계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; </a:t>
              </a: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조직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]</a:t>
              </a:r>
              <a:endPara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64C37CF-6099-4529-851D-5816D7D000BD}"/>
                </a:ext>
              </a:extLst>
            </p:cNvPr>
            <p:cNvSpPr txBox="1"/>
            <p:nvPr/>
          </p:nvSpPr>
          <p:spPr>
            <a:xfrm>
              <a:off x="5052418" y="5820130"/>
              <a:ext cx="997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소비 증대</a:t>
              </a: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8FC68FC0-D54B-49CE-A62B-D91EF9E7A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197" y="2517091"/>
              <a:ext cx="1415661" cy="554863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766D2A34-D9FA-4BCC-830A-D36BC3C75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5055" y="2444532"/>
              <a:ext cx="684967" cy="684967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806045DA-95BC-4418-A1D5-7E7C182F4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8477" y="4954132"/>
              <a:ext cx="1082041" cy="1082041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F074F75-3AAB-463E-BE02-C4CC62650F22}"/>
                </a:ext>
              </a:extLst>
            </p:cNvPr>
            <p:cNvSpPr txBox="1"/>
            <p:nvPr/>
          </p:nvSpPr>
          <p:spPr>
            <a:xfrm>
              <a:off x="1211611" y="5818295"/>
              <a:ext cx="2194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글로벌 관광경쟁력 제공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F4D7585-29D0-47FE-AFF3-EB08F39A51A0}"/>
                </a:ext>
              </a:extLst>
            </p:cNvPr>
            <p:cNvSpPr txBox="1"/>
            <p:nvPr/>
          </p:nvSpPr>
          <p:spPr>
            <a:xfrm>
              <a:off x="1589251" y="4623512"/>
              <a:ext cx="138211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만족도</a:t>
              </a:r>
              <a:r>
                <a:rPr lang="en-US" altLang="ko-KR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증가</a:t>
              </a:r>
              <a:endParaRPr lang="en-US" altLang="ko-KR" b="1" spc="-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재방문율</a:t>
              </a:r>
              <a:r>
                <a:rPr lang="en-US" altLang="ko-KR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상승</a:t>
              </a:r>
              <a:endParaRPr lang="en-US" altLang="ko-KR" b="1" spc="-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바이럴 영향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394B479-28BD-4650-89D0-B3B7FE9442B4}"/>
                </a:ext>
              </a:extLst>
            </p:cNvPr>
            <p:cNvSpPr txBox="1"/>
            <p:nvPr/>
          </p:nvSpPr>
          <p:spPr>
            <a:xfrm>
              <a:off x="2802947" y="1950188"/>
              <a:ext cx="22455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민관 협력 거버넌스</a:t>
              </a:r>
            </a:p>
          </p:txBody>
        </p: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5747B95F-1716-4C85-AD76-62A0EF1EADD6}"/>
                </a:ext>
              </a:extLst>
            </p:cNvPr>
            <p:cNvCxnSpPr>
              <a:cxnSpLocks noChangeAspect="1"/>
            </p:cNvCxnSpPr>
            <p:nvPr/>
          </p:nvCxnSpPr>
          <p:spPr>
            <a:xfrm rot="5400000">
              <a:off x="4583693" y="3875229"/>
              <a:ext cx="1837754" cy="1688537"/>
            </a:xfrm>
            <a:prstGeom prst="bentConnector2">
              <a:avLst/>
            </a:prstGeom>
            <a:ln w="25400">
              <a:solidFill>
                <a:srgbClr val="8DBA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연결선: 꺾임 52">
              <a:extLst>
                <a:ext uri="{FF2B5EF4-FFF2-40B4-BE49-F238E27FC236}">
                  <a16:creationId xmlns:a16="http://schemas.microsoft.com/office/drawing/2014/main" id="{4BE76F5F-91E6-4812-8260-E3F2DAE4FB3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43296" y="3794785"/>
              <a:ext cx="2016000" cy="1908000"/>
            </a:xfrm>
            <a:prstGeom prst="bentConnector2">
              <a:avLst/>
            </a:prstGeom>
            <a:ln w="25400">
              <a:solidFill>
                <a:srgbClr val="8DBA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연결선: 꺾임 53">
              <a:extLst>
                <a:ext uri="{FF2B5EF4-FFF2-40B4-BE49-F238E27FC236}">
                  <a16:creationId xmlns:a16="http://schemas.microsoft.com/office/drawing/2014/main" id="{37E2E6D0-22D6-4F8E-811B-7D3F7C11D03E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4662361" y="3792555"/>
              <a:ext cx="1836000" cy="1998249"/>
            </a:xfrm>
            <a:prstGeom prst="bentConnector2">
              <a:avLst/>
            </a:prstGeom>
            <a:ln w="25400">
              <a:solidFill>
                <a:srgbClr val="8DBA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연결선: 꺾임 54">
              <a:extLst>
                <a:ext uri="{FF2B5EF4-FFF2-40B4-BE49-F238E27FC236}">
                  <a16:creationId xmlns:a16="http://schemas.microsoft.com/office/drawing/2014/main" id="{56D553A8-52C2-4185-AB83-D78108E24B5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547874" y="3742463"/>
              <a:ext cx="1764907" cy="1837754"/>
            </a:xfrm>
            <a:prstGeom prst="bentConnector2">
              <a:avLst/>
            </a:prstGeom>
            <a:ln w="25400">
              <a:solidFill>
                <a:srgbClr val="8DBA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7">
              <a:extLst>
                <a:ext uri="{FF2B5EF4-FFF2-40B4-BE49-F238E27FC236}">
                  <a16:creationId xmlns:a16="http://schemas.microsoft.com/office/drawing/2014/main" id="{A5545AFC-71E3-4D49-95D3-58B8FB7FD618}"/>
                </a:ext>
              </a:extLst>
            </p:cNvPr>
            <p:cNvSpPr txBox="1"/>
            <p:nvPr/>
          </p:nvSpPr>
          <p:spPr>
            <a:xfrm>
              <a:off x="7382713" y="2892565"/>
              <a:ext cx="4224902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본 체계를 운용함에 있어</a:t>
              </a:r>
              <a:endParaRPr lang="en-US" altLang="ko-KR" sz="2400" spc="-3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기업의 </a:t>
              </a:r>
              <a:r>
                <a:rPr lang="ko-KR" altLang="en-US" sz="2400" b="1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원가 공개 선행이 우선</a:t>
              </a:r>
              <a:endParaRPr lang="en-US" altLang="ko-KR" sz="2400" b="1" spc="-3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2400" spc="-3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∵  기업의 지원금 횡령으로 인한</a:t>
              </a:r>
              <a:endParaRPr lang="en-US" altLang="ko-KR" sz="2400" spc="-3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실질 물가 미 반영 사전 차단</a:t>
              </a:r>
              <a:endParaRPr lang="en-US" altLang="ko-KR" sz="2400" spc="-3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AEE7F17-1C9E-4BF7-85C8-C56C238DD20E}"/>
                </a:ext>
              </a:extLst>
            </p:cNvPr>
            <p:cNvSpPr txBox="1"/>
            <p:nvPr/>
          </p:nvSpPr>
          <p:spPr>
            <a:xfrm>
              <a:off x="7866556" y="5795819"/>
              <a:ext cx="33650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/>
                <a:t>물가 문제 해결의 계기 마련</a:t>
              </a:r>
            </a:p>
          </p:txBody>
        </p:sp>
        <p:sp>
          <p:nvSpPr>
            <p:cNvPr id="58" name="화살표: 아래쪽 57">
              <a:extLst>
                <a:ext uri="{FF2B5EF4-FFF2-40B4-BE49-F238E27FC236}">
                  <a16:creationId xmlns:a16="http://schemas.microsoft.com/office/drawing/2014/main" id="{7E4088B0-DC17-4742-8577-3E29D5D6D8E0}"/>
                </a:ext>
              </a:extLst>
            </p:cNvPr>
            <p:cNvSpPr/>
            <p:nvPr/>
          </p:nvSpPr>
          <p:spPr>
            <a:xfrm>
              <a:off x="8781143" y="5103556"/>
              <a:ext cx="1534886" cy="592710"/>
            </a:xfrm>
            <a:prstGeom prst="downArrow">
              <a:avLst/>
            </a:prstGeom>
            <a:gradFill>
              <a:gsLst>
                <a:gs pos="30000">
                  <a:schemeClr val="accent1">
                    <a:lumMod val="5000"/>
                    <a:lumOff val="95000"/>
                  </a:schemeClr>
                </a:gs>
                <a:gs pos="100000">
                  <a:srgbClr val="8DBABD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B0A55EF6-1D79-45D6-BB6D-19A387298C31}"/>
              </a:ext>
            </a:extLst>
          </p:cNvPr>
          <p:cNvCxnSpPr>
            <a:cxnSpLocks/>
          </p:cNvCxnSpPr>
          <p:nvPr/>
        </p:nvCxnSpPr>
        <p:spPr>
          <a:xfrm>
            <a:off x="1426427" y="1418441"/>
            <a:ext cx="7358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제안서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9"/>
          <p:cNvSpPr txBox="1"/>
          <p:nvPr/>
        </p:nvSpPr>
        <p:spPr>
          <a:xfrm>
            <a:off x="784860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04.</a:t>
            </a:r>
          </a:p>
        </p:txBody>
      </p:sp>
      <p:sp>
        <p:nvSpPr>
          <p:cNvPr id="18" name="TextBox 30"/>
          <p:cNvSpPr txBox="1"/>
          <p:nvPr/>
        </p:nvSpPr>
        <p:spPr>
          <a:xfrm>
            <a:off x="1356360" y="866684"/>
            <a:ext cx="93535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50" normalizeH="0" baseline="0" noProof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제안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B7761C3-197A-473B-A2D0-93A545BD8C5C}"/>
              </a:ext>
            </a:extLst>
          </p:cNvPr>
          <p:cNvSpPr/>
          <p:nvPr/>
        </p:nvSpPr>
        <p:spPr>
          <a:xfrm>
            <a:off x="3634392" y="3146729"/>
            <a:ext cx="6494226" cy="707922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	       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기업 원가 공개를 기반으로 해상 운송료 지원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593B9AA-F79A-482D-B762-E8CD0A613666}"/>
              </a:ext>
            </a:extLst>
          </p:cNvPr>
          <p:cNvSpPr/>
          <p:nvPr/>
        </p:nvSpPr>
        <p:spPr>
          <a:xfrm>
            <a:off x="3634392" y="4016371"/>
            <a:ext cx="6494225" cy="707922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	       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물가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소비 관련 핵심성과지표 선정 및 관리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47CE357-B162-408D-945E-353CD9AFF7D5}"/>
              </a:ext>
            </a:extLst>
          </p:cNvPr>
          <p:cNvSpPr/>
          <p:nvPr/>
        </p:nvSpPr>
        <p:spPr>
          <a:xfrm>
            <a:off x="3634392" y="2275933"/>
            <a:ext cx="6494225" cy="707922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	       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지역 물가 하락 촉진으로 소비 활성 목표</a:t>
            </a:r>
          </a:p>
        </p:txBody>
      </p:sp>
      <p:sp>
        <p:nvSpPr>
          <p:cNvPr id="4" name="순서도: 지연 3">
            <a:extLst>
              <a:ext uri="{FF2B5EF4-FFF2-40B4-BE49-F238E27FC236}">
                <a16:creationId xmlns:a16="http://schemas.microsoft.com/office/drawing/2014/main" id="{2642EAA0-196D-4107-8A11-B02AF81B210C}"/>
              </a:ext>
            </a:extLst>
          </p:cNvPr>
          <p:cNvSpPr/>
          <p:nvPr/>
        </p:nvSpPr>
        <p:spPr>
          <a:xfrm flipH="1">
            <a:off x="2842467" y="2541893"/>
            <a:ext cx="1519040" cy="2580848"/>
          </a:xfrm>
          <a:prstGeom prst="flowChartDelay">
            <a:avLst/>
          </a:prstGeom>
          <a:noFill/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38B74AB-B162-420D-B1BB-241B9A5848E6}"/>
              </a:ext>
            </a:extLst>
          </p:cNvPr>
          <p:cNvSpPr/>
          <p:nvPr/>
        </p:nvSpPr>
        <p:spPr>
          <a:xfrm>
            <a:off x="1720215" y="2882252"/>
            <a:ext cx="1756825" cy="1808749"/>
          </a:xfrm>
          <a:prstGeom prst="ellipse">
            <a:avLst/>
          </a:prstGeom>
          <a:solidFill>
            <a:srgbClr val="8DB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민관 협력</a:t>
            </a:r>
            <a:endParaRPr lang="en-US" altLang="ko-KR" b="1" dirty="0"/>
          </a:p>
          <a:p>
            <a:pPr algn="ctr"/>
            <a:r>
              <a:rPr lang="ko-KR" altLang="en-US" b="1" dirty="0"/>
              <a:t>거버넌스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493AF1E-ABA9-4A9D-A65E-F92594D9D741}"/>
              </a:ext>
            </a:extLst>
          </p:cNvPr>
          <p:cNvSpPr/>
          <p:nvPr/>
        </p:nvSpPr>
        <p:spPr>
          <a:xfrm>
            <a:off x="3555733" y="2197273"/>
            <a:ext cx="1651826" cy="707922"/>
          </a:xfrm>
          <a:prstGeom prst="roundRect">
            <a:avLst/>
          </a:prstGeom>
          <a:solidFill>
            <a:srgbClr val="8DB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전략적 연계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1ABFD38-D122-4FAB-A96F-2B087CC43DBA}"/>
              </a:ext>
            </a:extLst>
          </p:cNvPr>
          <p:cNvSpPr/>
          <p:nvPr/>
        </p:nvSpPr>
        <p:spPr>
          <a:xfrm>
            <a:off x="3555732" y="3068655"/>
            <a:ext cx="1651826" cy="707922"/>
          </a:xfrm>
          <a:prstGeom prst="roundRect">
            <a:avLst/>
          </a:prstGeom>
          <a:solidFill>
            <a:srgbClr val="8DB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가치제공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C4EE6B67-676F-4D84-9104-85F835F68195}"/>
              </a:ext>
            </a:extLst>
          </p:cNvPr>
          <p:cNvSpPr/>
          <p:nvPr/>
        </p:nvSpPr>
        <p:spPr>
          <a:xfrm>
            <a:off x="3555733" y="3939713"/>
            <a:ext cx="1651826" cy="707922"/>
          </a:xfrm>
          <a:prstGeom prst="roundRect">
            <a:avLst/>
          </a:prstGeom>
          <a:solidFill>
            <a:srgbClr val="8DB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성과측정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F226544-2D92-4B5A-8CE7-FEEA89CECB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546" y="2634179"/>
            <a:ext cx="1415661" cy="55486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7512E36-0A5E-44E9-9983-2985E92D43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894" y="4276279"/>
            <a:ext cx="684967" cy="684967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0C239B6-1AA5-477B-AEE4-729867E85837}"/>
              </a:ext>
            </a:extLst>
          </p:cNvPr>
          <p:cNvSpPr/>
          <p:nvPr/>
        </p:nvSpPr>
        <p:spPr>
          <a:xfrm>
            <a:off x="3634392" y="4891138"/>
            <a:ext cx="6494225" cy="707922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	       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지원금 횡령을 비롯한 기타 우회 차단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6C82DA9-B87E-407A-8E53-E86331D9482D}"/>
              </a:ext>
            </a:extLst>
          </p:cNvPr>
          <p:cNvSpPr/>
          <p:nvPr/>
        </p:nvSpPr>
        <p:spPr>
          <a:xfrm>
            <a:off x="3555733" y="4808142"/>
            <a:ext cx="1651826" cy="707922"/>
          </a:xfrm>
          <a:prstGeom prst="roundRect">
            <a:avLst/>
          </a:prstGeom>
          <a:solidFill>
            <a:srgbClr val="8DB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위험관리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82D17FF-42B0-4F00-9CA7-E3A1E7E4359E}"/>
              </a:ext>
            </a:extLst>
          </p:cNvPr>
          <p:cNvCxnSpPr>
            <a:cxnSpLocks/>
          </p:cNvCxnSpPr>
          <p:nvPr/>
        </p:nvCxnSpPr>
        <p:spPr>
          <a:xfrm>
            <a:off x="1426427" y="1418441"/>
            <a:ext cx="7358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30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제안서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9"/>
          <p:cNvSpPr txBox="1"/>
          <p:nvPr/>
        </p:nvSpPr>
        <p:spPr>
          <a:xfrm>
            <a:off x="784860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04.</a:t>
            </a:r>
          </a:p>
        </p:txBody>
      </p:sp>
      <p:sp>
        <p:nvSpPr>
          <p:cNvPr id="18" name="TextBox 30"/>
          <p:cNvSpPr txBox="1"/>
          <p:nvPr/>
        </p:nvSpPr>
        <p:spPr>
          <a:xfrm>
            <a:off x="1377440" y="866684"/>
            <a:ext cx="89319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 dirty="0">
                <a:solidFill>
                  <a:srgbClr val="00002F"/>
                </a:solidFill>
                <a:latin typeface="나눔스퀘어 ExtraBold"/>
                <a:ea typeface="나눔스퀘어 ExtraBold"/>
              </a:rPr>
              <a:t>예상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0411" y="1923250"/>
            <a:ext cx="5657515" cy="3434088"/>
          </a:xfrm>
          <a:prstGeom prst="rect">
            <a:avLst/>
          </a:prstGeom>
        </p:spPr>
      </p:pic>
      <p:sp>
        <p:nvSpPr>
          <p:cNvPr id="50" name="TextBox 12"/>
          <p:cNvSpPr txBox="1"/>
          <p:nvPr/>
        </p:nvSpPr>
        <p:spPr>
          <a:xfrm>
            <a:off x="6096000" y="2243857"/>
            <a:ext cx="5274196" cy="1185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실질적으로 </a:t>
            </a:r>
            <a:r>
              <a:rPr lang="ko-KR" altLang="en-US" sz="2400" spc="-150" dirty="0" err="1">
                <a:solidFill>
                  <a:srgbClr val="8DBABD"/>
                </a:solidFill>
                <a:latin typeface="나눔스퀘어 Bold"/>
                <a:ea typeface="나눔스퀘어 Bold"/>
              </a:rPr>
              <a:t>해상운상비를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 제주도가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지원을 해준다면 전체적인 물가가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전국과 동일시 해질 것 </a:t>
            </a:r>
            <a:r>
              <a:rPr lang="ko-KR" altLang="en-US" sz="2400" spc="-150" dirty="0" err="1">
                <a:solidFill>
                  <a:srgbClr val="8DBABD"/>
                </a:solidFill>
                <a:latin typeface="나눔스퀘어 Bold"/>
                <a:ea typeface="나눔스퀘어 Bold"/>
              </a:rPr>
              <a:t>으로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 예상됩니다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grpSp>
        <p:nvGrpSpPr>
          <p:cNvPr id="54" name="그룹 53"/>
          <p:cNvGrpSpPr/>
          <p:nvPr/>
        </p:nvGrpSpPr>
        <p:grpSpPr>
          <a:xfrm>
            <a:off x="6349161" y="4473878"/>
            <a:ext cx="5106357" cy="442404"/>
            <a:chOff x="5290760" y="5574821"/>
            <a:chExt cx="4712314" cy="442404"/>
          </a:xfrm>
        </p:grpSpPr>
        <p:sp>
          <p:nvSpPr>
            <p:cNvPr id="51" name="TextBox 50"/>
            <p:cNvSpPr txBox="1"/>
            <p:nvPr/>
          </p:nvSpPr>
          <p:spPr>
            <a:xfrm>
              <a:off x="5290760" y="5581528"/>
              <a:ext cx="2123124" cy="4216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en-US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18</a:t>
              </a:r>
              <a:r>
                <a:rPr lang="en-US" altLang="ko-KR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,</a:t>
              </a:r>
              <a:r>
                <a:rPr lang="en-US" altLang="en-US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624</a:t>
              </a:r>
              <a:r>
                <a:rPr lang="en-US" altLang="ko-KR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,</a:t>
              </a:r>
              <a:r>
                <a:rPr lang="en-US" altLang="en-US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900</a:t>
              </a:r>
              <a:r>
                <a:rPr lang="en-US" altLang="ko-KR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,</a:t>
              </a:r>
              <a:r>
                <a:rPr lang="en-US" altLang="en-US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000</a:t>
              </a:r>
              <a:r>
                <a:rPr lang="ko-KR" altLang="en-US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원</a:t>
              </a:r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879950" y="5574821"/>
              <a:ext cx="2123124" cy="42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en-US" sz="2200" spc="-150" dirty="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37,249,800,000</a:t>
              </a:r>
              <a:r>
                <a:rPr lang="ko-KR" altLang="en-US" sz="2200" spc="-150" dirty="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원</a:t>
              </a:r>
              <a:endParaRPr lang="ko-KR" alt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448777" y="5593065"/>
              <a:ext cx="372401" cy="424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~</a:t>
              </a:r>
            </a:p>
          </p:txBody>
        </p:sp>
      </p:grpSp>
      <p:sp>
        <p:nvSpPr>
          <p:cNvPr id="55" name="TextBox 12"/>
          <p:cNvSpPr txBox="1"/>
          <p:nvPr/>
        </p:nvSpPr>
        <p:spPr>
          <a:xfrm>
            <a:off x="6181322" y="4055137"/>
            <a:ext cx="5274196" cy="450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예정 예산 사용량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1FBCF43-A07B-4563-8B6D-496C179D7615}"/>
              </a:ext>
            </a:extLst>
          </p:cNvPr>
          <p:cNvCxnSpPr>
            <a:cxnSpLocks/>
          </p:cNvCxnSpPr>
          <p:nvPr/>
        </p:nvCxnSpPr>
        <p:spPr>
          <a:xfrm>
            <a:off x="1426427" y="1418441"/>
            <a:ext cx="7358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56968" y="983446"/>
            <a:ext cx="1380506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800" spc="300" dirty="0">
                <a:solidFill>
                  <a:srgbClr val="94C3BB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ExtraBold"/>
                <a:ea typeface="나눔스퀘어 ExtraBold"/>
              </a:rPr>
              <a:t>도구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E818E7-11F6-4C9C-993A-894791B1038D}"/>
              </a:ext>
            </a:extLst>
          </p:cNvPr>
          <p:cNvSpPr txBox="1"/>
          <p:nvPr/>
        </p:nvSpPr>
        <p:spPr>
          <a:xfrm>
            <a:off x="8874987" y="983447"/>
            <a:ext cx="1380506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800" spc="300">
                <a:solidFill>
                  <a:srgbClr val="94C3BB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ExtraBold"/>
                <a:ea typeface="나눔스퀘어 ExtraBold"/>
              </a:rPr>
              <a:t>출처</a:t>
            </a:r>
            <a:endParaRPr lang="ko-KR" altLang="en-US" sz="4800" spc="300" dirty="0">
              <a:solidFill>
                <a:srgbClr val="94C3BB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스퀘어 ExtraBold"/>
              <a:ea typeface="나눔스퀘어 ExtraBold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74EAAAC-16A4-41F4-BBCA-F1B9E2D34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735" y="1978549"/>
            <a:ext cx="1895740" cy="7704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9E27F52-7F67-4932-A68F-24846454D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735" y="3061527"/>
            <a:ext cx="1895740" cy="7704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CF6A2A-2614-4044-A72F-E6CD6C9D15D6}"/>
              </a:ext>
            </a:extLst>
          </p:cNvPr>
          <p:cNvSpPr txBox="1"/>
          <p:nvPr/>
        </p:nvSpPr>
        <p:spPr>
          <a:xfrm>
            <a:off x="8107713" y="1994434"/>
            <a:ext cx="3235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KOSIS </a:t>
            </a:r>
            <a:r>
              <a:rPr lang="ko-KR" altLang="en-US" dirty="0" err="1"/>
              <a:t>국가통계포털</a:t>
            </a:r>
            <a:endParaRPr lang="en-US" altLang="ko-KR" dirty="0">
              <a:hlinkClick r:id="rId4"/>
            </a:endParaRPr>
          </a:p>
          <a:p>
            <a:r>
              <a:rPr lang="en-US" altLang="ko-KR" dirty="0">
                <a:hlinkClick r:id="rId4"/>
              </a:rPr>
              <a:t>http://kosis.kr/index/index.do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99152C-DBB5-4B44-BFF1-CF2615DF70C6}"/>
              </a:ext>
            </a:extLst>
          </p:cNvPr>
          <p:cNvSpPr txBox="1"/>
          <p:nvPr/>
        </p:nvSpPr>
        <p:spPr>
          <a:xfrm>
            <a:off x="8107713" y="3061527"/>
            <a:ext cx="3464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제주도청 </a:t>
            </a:r>
            <a:endParaRPr lang="en-US" altLang="ko-KR" dirty="0"/>
          </a:p>
          <a:p>
            <a:r>
              <a:rPr lang="en-US" altLang="ko-KR" dirty="0">
                <a:hlinkClick r:id="rId5"/>
              </a:rPr>
              <a:t>http://www.jeju.go.kr/index.htm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A08B94-EF1A-4E79-9FE9-F80E65DCB4AF}"/>
              </a:ext>
            </a:extLst>
          </p:cNvPr>
          <p:cNvSpPr txBox="1"/>
          <p:nvPr/>
        </p:nvSpPr>
        <p:spPr>
          <a:xfrm>
            <a:off x="8107713" y="4128620"/>
            <a:ext cx="2286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제주연구원 </a:t>
            </a:r>
            <a:endParaRPr lang="en-US" altLang="ko-KR" dirty="0"/>
          </a:p>
          <a:p>
            <a:r>
              <a:rPr lang="en-US" altLang="ko-KR" dirty="0">
                <a:hlinkClick r:id="rId6"/>
              </a:rPr>
              <a:t>https://www.jri.re.kr/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655C8C-A575-4D34-B3EF-F420DC680FE6}"/>
              </a:ext>
            </a:extLst>
          </p:cNvPr>
          <p:cNvSpPr txBox="1"/>
          <p:nvPr/>
        </p:nvSpPr>
        <p:spPr>
          <a:xfrm>
            <a:off x="8151169" y="5195713"/>
            <a:ext cx="2855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Trip Bon</a:t>
            </a:r>
          </a:p>
          <a:p>
            <a:r>
              <a:rPr lang="en-US" altLang="ko-KR" dirty="0"/>
              <a:t>https://www.tripbon.com/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32DA3C-66AB-4056-B99D-78BD5417DD1F}"/>
              </a:ext>
            </a:extLst>
          </p:cNvPr>
          <p:cNvSpPr txBox="1"/>
          <p:nvPr/>
        </p:nvSpPr>
        <p:spPr>
          <a:xfrm>
            <a:off x="8151169" y="6262806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이미지 </a:t>
            </a:r>
            <a:r>
              <a:rPr lang="en-US" altLang="ko-KR" dirty="0"/>
              <a:t>: </a:t>
            </a:r>
            <a:r>
              <a:rPr lang="ko-KR" altLang="en-US" dirty="0"/>
              <a:t>구글</a:t>
            </a:r>
          </a:p>
        </p:txBody>
      </p:sp>
    </p:spTree>
    <p:extLst>
      <p:ext uri="{BB962C8B-B14F-4D97-AF65-F5344CB8AC3E}">
        <p14:creationId xmlns:p14="http://schemas.microsoft.com/office/powerpoint/2010/main" val="173039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94763" y="229970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현황분석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21FC77E5-553A-493B-BB1A-1CE04BE71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52" y="1962310"/>
            <a:ext cx="4698011" cy="420008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980A3B0-B134-4119-B8D1-DED88E20CE32}"/>
              </a:ext>
            </a:extLst>
          </p:cNvPr>
          <p:cNvSpPr txBox="1"/>
          <p:nvPr/>
        </p:nvSpPr>
        <p:spPr>
          <a:xfrm>
            <a:off x="5500629" y="2228671"/>
            <a:ext cx="52806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년도에서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 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10%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상승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년도에서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10%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상승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전체적으로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년도에서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년도는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18%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상승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E4F898-4A73-4FA0-88A5-7E0BB741B7EE}"/>
              </a:ext>
            </a:extLst>
          </p:cNvPr>
          <p:cNvSpPr txBox="1"/>
          <p:nvPr/>
        </p:nvSpPr>
        <p:spPr>
          <a:xfrm>
            <a:off x="6597882" y="3818882"/>
            <a:ext cx="30861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수준을 유지하는 것 이 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하나의 목표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A17A3A2-BE50-47E0-8D5F-475C50D65E7C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26183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FF073FC-C1D0-4700-8478-57ABDC0D0F75}"/>
              </a:ext>
            </a:extLst>
          </p:cNvPr>
          <p:cNvSpPr txBox="1"/>
          <p:nvPr/>
        </p:nvSpPr>
        <p:spPr>
          <a:xfrm>
            <a:off x="1341998" y="866686"/>
            <a:ext cx="3047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제주도 관광객수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EFFC91-AB25-43D3-AE6A-4C32BF0A34D9}"/>
              </a:ext>
            </a:extLst>
          </p:cNvPr>
          <p:cNvSpPr txBox="1"/>
          <p:nvPr/>
        </p:nvSpPr>
        <p:spPr>
          <a:xfrm>
            <a:off x="768935" y="928240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51DB54-3D24-4AFC-A575-67A5E706F2C5}"/>
              </a:ext>
            </a:extLst>
          </p:cNvPr>
          <p:cNvSpPr txBox="1"/>
          <p:nvPr/>
        </p:nvSpPr>
        <p:spPr>
          <a:xfrm>
            <a:off x="1591610" y="1436222"/>
            <a:ext cx="1787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내국인 관광객 현황</a:t>
            </a:r>
          </a:p>
        </p:txBody>
      </p:sp>
    </p:spTree>
    <p:extLst>
      <p:ext uri="{BB962C8B-B14F-4D97-AF65-F5344CB8AC3E}">
        <p14:creationId xmlns:p14="http://schemas.microsoft.com/office/powerpoint/2010/main" val="2677388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01552" y="2951947"/>
            <a:ext cx="1590738" cy="818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800" spc="300">
                <a:solidFill>
                  <a:srgbClr val="94C3BB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ExtraBold"/>
                <a:ea typeface="나눔스퀘어 ExtraBold"/>
              </a:rPr>
              <a:t>Q&amp;A</a:t>
            </a:r>
            <a:endParaRPr lang="ko-KR" altLang="en-US" sz="4800" spc="300">
              <a:solidFill>
                <a:srgbClr val="94C3BB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80485" y="2951947"/>
            <a:ext cx="4421505" cy="818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800" spc="600">
                <a:ln w="104775" cmpd="tri">
                  <a:solidFill>
                    <a:srgbClr val="94C3BB"/>
                  </a:solidFill>
                </a:ln>
                <a:solidFill>
                  <a:srgbClr val="94C3BB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ExtraBold"/>
                <a:ea typeface="나눔스퀘어 ExtraBold"/>
              </a:rPr>
              <a:t>THANK YOU</a:t>
            </a:r>
            <a:endParaRPr lang="ko-KR" altLang="en-US" sz="4800" spc="600">
              <a:ln w="104775" cmpd="tri">
                <a:solidFill>
                  <a:srgbClr val="94C3BB"/>
                </a:solidFill>
              </a:ln>
              <a:solidFill>
                <a:srgbClr val="94C3BB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94763" y="229970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현황분석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704E78B-2380-445A-8EF8-94792E0C50BC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26183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1D892C-4D63-43A4-87CB-985321B327D0}"/>
              </a:ext>
            </a:extLst>
          </p:cNvPr>
          <p:cNvSpPr txBox="1"/>
          <p:nvPr/>
        </p:nvSpPr>
        <p:spPr>
          <a:xfrm>
            <a:off x="1341998" y="866686"/>
            <a:ext cx="3047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제주도 관광객수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0FFD16-5CEC-450F-8669-6F31DAFDD403}"/>
              </a:ext>
            </a:extLst>
          </p:cNvPr>
          <p:cNvSpPr txBox="1"/>
          <p:nvPr/>
        </p:nvSpPr>
        <p:spPr>
          <a:xfrm>
            <a:off x="768935" y="928240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BBA70B-FC6A-4978-ABAF-7F7CF741AEA8}"/>
              </a:ext>
            </a:extLst>
          </p:cNvPr>
          <p:cNvSpPr txBox="1"/>
          <p:nvPr/>
        </p:nvSpPr>
        <p:spPr>
          <a:xfrm>
            <a:off x="1591610" y="1436222"/>
            <a:ext cx="1787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외국인 관광객 현황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B01024-AF3E-47B2-810C-35C9722898A7}"/>
              </a:ext>
            </a:extLst>
          </p:cNvPr>
          <p:cNvSpPr txBox="1"/>
          <p:nvPr/>
        </p:nvSpPr>
        <p:spPr>
          <a:xfrm>
            <a:off x="1428825" y="6185342"/>
            <a:ext cx="2541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외국인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2017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이후</a:t>
            </a:r>
            <a:endParaRPr lang="en-US" altLang="ko-KR" sz="3200" spc="-150" dirty="0">
              <a:solidFill>
                <a:srgbClr val="8DBAB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FE77FFE-0CA6-4DE1-8380-F3F9F903E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42" y="2304793"/>
            <a:ext cx="4134428" cy="368862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9CB4006-4CA1-42D9-AB99-96F2A4CEC292}"/>
              </a:ext>
            </a:extLst>
          </p:cNvPr>
          <p:cNvSpPr txBox="1"/>
          <p:nvPr/>
        </p:nvSpPr>
        <p:spPr>
          <a:xfrm>
            <a:off x="1555825" y="1987978"/>
            <a:ext cx="351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15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~18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외국인 관광객 현황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752105-C9A7-4980-A391-DF66CE4FC5BD}"/>
              </a:ext>
            </a:extLst>
          </p:cNvPr>
          <p:cNvSpPr txBox="1"/>
          <p:nvPr/>
        </p:nvSpPr>
        <p:spPr>
          <a:xfrm>
            <a:off x="4101823" y="2638647"/>
            <a:ext cx="9653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[</a:t>
            </a:r>
            <a:r>
              <a:rPr lang="ko-KR" altLang="en-US" sz="1100" dirty="0"/>
              <a:t>단위 </a:t>
            </a:r>
            <a:r>
              <a:rPr lang="en-US" altLang="ko-KR" sz="1100" dirty="0"/>
              <a:t>: </a:t>
            </a:r>
            <a:r>
              <a:rPr lang="ko-KR" altLang="en-US" sz="1100" dirty="0"/>
              <a:t>천명</a:t>
            </a:r>
            <a:r>
              <a:rPr lang="en-US" altLang="ko-KR" sz="1100" dirty="0"/>
              <a:t>]</a:t>
            </a:r>
            <a:endParaRPr lang="ko-KR" altLang="en-US" sz="11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6402788-8B9B-4534-8EAF-32420DBF312A}"/>
              </a:ext>
            </a:extLst>
          </p:cNvPr>
          <p:cNvSpPr/>
          <p:nvPr/>
        </p:nvSpPr>
        <p:spPr>
          <a:xfrm>
            <a:off x="3845510" y="6123786"/>
            <a:ext cx="16017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대폭하락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6E562A-91C7-478C-A057-344247FCEACF}"/>
              </a:ext>
            </a:extLst>
          </p:cNvPr>
          <p:cNvSpPr txBox="1"/>
          <p:nvPr/>
        </p:nvSpPr>
        <p:spPr>
          <a:xfrm>
            <a:off x="6096000" y="2357310"/>
            <a:ext cx="42771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외국인 관광객 수는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306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만명에서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74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만명으로 줄었으며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수치로는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232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만명이 줄었습니다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E900E8-0761-47F9-BE37-509E6C179E66}"/>
              </a:ext>
            </a:extLst>
          </p:cNvPr>
          <p:cNvSpPr txBox="1"/>
          <p:nvPr/>
        </p:nvSpPr>
        <p:spPr>
          <a:xfrm>
            <a:off x="8716909" y="3557639"/>
            <a:ext cx="1656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퍼센트로 </a:t>
            </a:r>
            <a:r>
              <a:rPr lang="en-US" altLang="ko-KR" sz="16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75% </a:t>
            </a:r>
            <a:r>
              <a:rPr lang="ko-KR" altLang="en-US" sz="16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감소 </a:t>
            </a:r>
            <a:endParaRPr lang="en-US" altLang="ko-KR" sz="16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3837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94763" y="229970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현황분석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704E78B-2380-445A-8EF8-94792E0C50BC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26183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1D892C-4D63-43A4-87CB-985321B327D0}"/>
              </a:ext>
            </a:extLst>
          </p:cNvPr>
          <p:cNvSpPr txBox="1"/>
          <p:nvPr/>
        </p:nvSpPr>
        <p:spPr>
          <a:xfrm>
            <a:off x="1341998" y="866686"/>
            <a:ext cx="3047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제주도 관광객수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0FFD16-5CEC-450F-8669-6F31DAFDD403}"/>
              </a:ext>
            </a:extLst>
          </p:cNvPr>
          <p:cNvSpPr txBox="1"/>
          <p:nvPr/>
        </p:nvSpPr>
        <p:spPr>
          <a:xfrm>
            <a:off x="768935" y="928240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BBA70B-FC6A-4978-ABAF-7F7CF741AEA8}"/>
              </a:ext>
            </a:extLst>
          </p:cNvPr>
          <p:cNvSpPr txBox="1"/>
          <p:nvPr/>
        </p:nvSpPr>
        <p:spPr>
          <a:xfrm>
            <a:off x="1555825" y="1455589"/>
            <a:ext cx="986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현황 정리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EAAC50-24F3-4E67-A7A4-D1E968984E8E}"/>
              </a:ext>
            </a:extLst>
          </p:cNvPr>
          <p:cNvSpPr txBox="1"/>
          <p:nvPr/>
        </p:nvSpPr>
        <p:spPr>
          <a:xfrm>
            <a:off x="6096000" y="3113967"/>
            <a:ext cx="52517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외국인은 </a:t>
            </a:r>
            <a:r>
              <a:rPr lang="en-US" altLang="ko-KR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</a:t>
            </a:r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년도에 대폭 하락한 것을 파악함</a:t>
            </a:r>
            <a:endParaRPr lang="en-US" altLang="ko-KR" sz="2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이유는 사드 문제로 인해 </a:t>
            </a:r>
            <a:endParaRPr lang="en-US" altLang="ko-KR" sz="2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중국 관광객이 줄었고 다른 외국인들은 </a:t>
            </a:r>
            <a:endParaRPr lang="en-US" altLang="ko-KR" sz="2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영향을 안 받은 것으로 파악 </a:t>
            </a:r>
            <a:endParaRPr lang="en-US" altLang="ko-KR" sz="2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998E72-64D1-4E69-B693-75F244E4DA8F}"/>
              </a:ext>
            </a:extLst>
          </p:cNvPr>
          <p:cNvSpPr txBox="1"/>
          <p:nvPr/>
        </p:nvSpPr>
        <p:spPr>
          <a:xfrm>
            <a:off x="6096000" y="2050071"/>
            <a:ext cx="47468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내국인 </a:t>
            </a:r>
            <a:r>
              <a:rPr lang="en-US" altLang="ko-KR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2017</a:t>
            </a:r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이후 약간 하락하였으나</a:t>
            </a:r>
            <a:endParaRPr lang="en-US" altLang="ko-KR" sz="2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크게 문제 될 건 없다고 판단</a:t>
            </a:r>
            <a:r>
              <a:rPr lang="en-US" altLang="ko-KR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D15A78C2-8D37-415F-A3E0-28D9A1A88A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92419"/>
              </p:ext>
            </p:extLst>
          </p:nvPr>
        </p:nvGraphicFramePr>
        <p:xfrm>
          <a:off x="106931" y="1781285"/>
          <a:ext cx="5516165" cy="26653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32D3F5B7-D4D5-4F0D-92FF-94C7C495A3ED}"/>
              </a:ext>
            </a:extLst>
          </p:cNvPr>
          <p:cNvSpPr txBox="1"/>
          <p:nvPr/>
        </p:nvSpPr>
        <p:spPr>
          <a:xfrm>
            <a:off x="21712" y="4041674"/>
            <a:ext cx="16450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중국인 제외 외국인</a:t>
            </a:r>
            <a:endParaRPr lang="en-US" altLang="ko-KR" sz="15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C5BF3D-6D4F-497B-8192-03158DCED1EC}"/>
              </a:ext>
            </a:extLst>
          </p:cNvPr>
          <p:cNvSpPr txBox="1"/>
          <p:nvPr/>
        </p:nvSpPr>
        <p:spPr>
          <a:xfrm>
            <a:off x="5623096" y="5588899"/>
            <a:ext cx="16450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 </a:t>
            </a:r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341,686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 sz="15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 </a:t>
            </a:r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497,057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 sz="15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 </a:t>
            </a:r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459,499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 sz="15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 </a:t>
            </a:r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504,007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 sz="15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5" name="차트 24">
            <a:extLst>
              <a:ext uri="{FF2B5EF4-FFF2-40B4-BE49-F238E27FC236}">
                <a16:creationId xmlns:a16="http://schemas.microsoft.com/office/drawing/2014/main" id="{873FB493-57C2-409A-BE89-DD12D0CD71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0920445"/>
              </p:ext>
            </p:extLst>
          </p:nvPr>
        </p:nvGraphicFramePr>
        <p:xfrm>
          <a:off x="156156" y="4371498"/>
          <a:ext cx="5466939" cy="22907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69A61124-BAB0-4386-8ADD-DA2248575B67}"/>
              </a:ext>
            </a:extLst>
          </p:cNvPr>
          <p:cNvSpPr txBox="1"/>
          <p:nvPr/>
        </p:nvSpPr>
        <p:spPr>
          <a:xfrm>
            <a:off x="6703556" y="4916526"/>
            <a:ext cx="3531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결과적으론  제주도의 성장은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현재도 발전 중 입니다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3086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572000" y="977073"/>
            <a:ext cx="298030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dirty="0">
                <a:solidFill>
                  <a:srgbClr val="30302A"/>
                </a:solidFill>
                <a:latin typeface="나눔스퀘어"/>
                <a:ea typeface="나눔스퀘어"/>
              </a:rPr>
              <a:t>관광의 메카 제주도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8E13AFD-541F-4DAD-8AC1-FEF06D7BCC4C}"/>
              </a:ext>
            </a:extLst>
          </p:cNvPr>
          <p:cNvGrpSpPr/>
          <p:nvPr/>
        </p:nvGrpSpPr>
        <p:grpSpPr>
          <a:xfrm>
            <a:off x="0" y="1523999"/>
            <a:ext cx="12192000" cy="5334001"/>
            <a:chOff x="457200" y="1425822"/>
            <a:chExt cx="10882593" cy="408199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A2BA0DE-FEF8-494C-ABDE-97440DFA1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1426845"/>
              <a:ext cx="2720648" cy="2040486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0D297FB-74C7-4EFA-95A0-DE05F693B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7849" y="1426845"/>
              <a:ext cx="2720648" cy="204151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8316F40-C93E-4142-B82B-3BCA483FD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8497" y="1426846"/>
              <a:ext cx="2720649" cy="204048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EDE522C-5776-406C-8C4C-88006756A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9144" y="1425822"/>
              <a:ext cx="2720649" cy="2003177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53925A8-9018-42F1-8A5C-F36C6701B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7848" y="3467331"/>
              <a:ext cx="2720648" cy="2040486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143B3D9-2CC2-46B2-A87C-6453F627C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3467331"/>
              <a:ext cx="2720648" cy="2040486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01F582C-82C9-4D0F-853C-05AECF6A9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8496" y="3467329"/>
              <a:ext cx="2720648" cy="2040485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BA72ACB-8DE4-4628-B631-943F81BEA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9144" y="3428999"/>
              <a:ext cx="2720647" cy="2071911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8ABB010-0F76-49F5-9556-F54C2C71C6AF}"/>
              </a:ext>
            </a:extLst>
          </p:cNvPr>
          <p:cNvSpPr txBox="1"/>
          <p:nvPr/>
        </p:nvSpPr>
        <p:spPr>
          <a:xfrm>
            <a:off x="594763" y="229970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현황분석</a:t>
            </a:r>
          </a:p>
        </p:txBody>
      </p:sp>
    </p:spTree>
    <p:extLst>
      <p:ext uri="{BB962C8B-B14F-4D97-AF65-F5344CB8AC3E}">
        <p14:creationId xmlns:p14="http://schemas.microsoft.com/office/powerpoint/2010/main" val="76788526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94763" y="229970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현황분석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704E78B-2380-445A-8EF8-94792E0C50BC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302433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1D892C-4D63-43A4-87CB-985321B327D0}"/>
              </a:ext>
            </a:extLst>
          </p:cNvPr>
          <p:cNvSpPr txBox="1"/>
          <p:nvPr/>
        </p:nvSpPr>
        <p:spPr>
          <a:xfrm>
            <a:off x="1423278" y="871289"/>
            <a:ext cx="3185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제주도 관광객 현황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0FFD16-5CEC-450F-8669-6F31DAFDD403}"/>
              </a:ext>
            </a:extLst>
          </p:cNvPr>
          <p:cNvSpPr txBox="1"/>
          <p:nvPr/>
        </p:nvSpPr>
        <p:spPr>
          <a:xfrm>
            <a:off x="768935" y="928240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D15A78C2-8D37-415F-A3E0-28D9A1A88A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3520222"/>
              </p:ext>
            </p:extLst>
          </p:nvPr>
        </p:nvGraphicFramePr>
        <p:xfrm>
          <a:off x="8188886" y="1729674"/>
          <a:ext cx="3868168" cy="2758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7EC04991-A281-4DCC-8F89-B605CCAE8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53" y="1688066"/>
            <a:ext cx="3734048" cy="291834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8387A657-FD05-4F7A-B0CE-DBC3770CD0BF}"/>
              </a:ext>
            </a:extLst>
          </p:cNvPr>
          <p:cNvGrpSpPr/>
          <p:nvPr/>
        </p:nvGrpSpPr>
        <p:grpSpPr>
          <a:xfrm>
            <a:off x="4174203" y="1611220"/>
            <a:ext cx="3734048" cy="2995188"/>
            <a:chOff x="1106342" y="1987978"/>
            <a:chExt cx="4134428" cy="4005444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A96B26A-EAF5-41C2-BD39-CB6324DFE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6342" y="2304793"/>
              <a:ext cx="4134428" cy="3688629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375E72E-E4CA-47F0-A154-ECF43F55804D}"/>
                </a:ext>
              </a:extLst>
            </p:cNvPr>
            <p:cNvSpPr txBox="1"/>
            <p:nvPr/>
          </p:nvSpPr>
          <p:spPr>
            <a:xfrm>
              <a:off x="1555825" y="1987978"/>
              <a:ext cx="3511327" cy="432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15</a:t>
              </a:r>
              <a:r>
                <a:rPr lang="ko-KR" altLang="en-US" sz="15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년</a:t>
              </a:r>
              <a:r>
                <a:rPr lang="en-US" altLang="ko-KR" sz="15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~18</a:t>
              </a:r>
              <a:r>
                <a:rPr lang="ko-KR" altLang="en-US" sz="15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년 중국인 관광객 현황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4BC514D-97F1-4A3F-BE18-145300237742}"/>
                </a:ext>
              </a:extLst>
            </p:cNvPr>
            <p:cNvSpPr txBox="1"/>
            <p:nvPr/>
          </p:nvSpPr>
          <p:spPr>
            <a:xfrm>
              <a:off x="4101823" y="2638647"/>
              <a:ext cx="96532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[</a:t>
              </a:r>
              <a:r>
                <a:rPr lang="ko-KR" altLang="en-US" sz="1100" dirty="0"/>
                <a:t>단위 </a:t>
              </a:r>
              <a:r>
                <a:rPr lang="en-US" altLang="ko-KR" sz="1100" dirty="0"/>
                <a:t>: </a:t>
              </a:r>
              <a:r>
                <a:rPr lang="ko-KR" altLang="en-US" sz="1100" dirty="0"/>
                <a:t>천명</a:t>
              </a:r>
              <a:r>
                <a:rPr lang="en-US" altLang="ko-KR" sz="1100" dirty="0"/>
                <a:t>]</a:t>
              </a:r>
              <a:endParaRPr lang="ko-KR" altLang="en-US" sz="11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870FE60-3DAF-4B88-BB3D-A805FCC0C801}"/>
              </a:ext>
            </a:extLst>
          </p:cNvPr>
          <p:cNvSpPr txBox="1"/>
          <p:nvPr/>
        </p:nvSpPr>
        <p:spPr>
          <a:xfrm>
            <a:off x="1177670" y="5070412"/>
            <a:ext cx="9960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제주도는 전체적인 흐름을 봤을 때 중국인 관광객을 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제외하면 문제없이 성장 중 이라고 볼 수 있습니다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1673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56260" y="229970"/>
            <a:ext cx="129730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현황분석</a:t>
            </a:r>
          </a:p>
        </p:txBody>
      </p:sp>
      <p:cxnSp>
        <p:nvCxnSpPr>
          <p:cNvPr id="14" name="직선 연결선 13"/>
          <p:cNvCxnSpPr>
            <a:cxnSpLocks/>
          </p:cNvCxnSpPr>
          <p:nvPr/>
        </p:nvCxnSpPr>
        <p:spPr>
          <a:xfrm>
            <a:off x="1555825" y="1418441"/>
            <a:ext cx="490536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80160" y="863755"/>
            <a:ext cx="5469254" cy="5726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내국인 관광객 체류기간 및 목적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01.</a:t>
            </a:r>
            <a:endParaRPr lang="ko-KR" altLang="en-US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19" name="차트 18"/>
          <p:cNvGraphicFramePr/>
          <p:nvPr/>
        </p:nvGraphicFramePr>
        <p:xfrm>
          <a:off x="768935" y="2050071"/>
          <a:ext cx="5074818" cy="3302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125249" y="5439559"/>
            <a:ext cx="5274196" cy="1178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전체적으로 내국인들은 금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,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토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,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일로</a:t>
            </a:r>
          </a:p>
          <a:p>
            <a:pPr algn="ctr">
              <a:defRPr/>
            </a:pP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2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박 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3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일을 체류 하거나 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3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박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4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일을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체류 하는 것으로 확인했습니다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 </a:t>
            </a:r>
          </a:p>
        </p:txBody>
      </p:sp>
      <p:graphicFrame>
        <p:nvGraphicFramePr>
          <p:cNvPr id="10" name="차트 9"/>
          <p:cNvGraphicFramePr/>
          <p:nvPr/>
        </p:nvGraphicFramePr>
        <p:xfrm>
          <a:off x="6348249" y="2057400"/>
          <a:ext cx="5074816" cy="32955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348249" y="5439559"/>
            <a:ext cx="5591698" cy="1178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내국인들은 휴식의 목적으로 제주도를 찾는 경우가 많았으며 그 다음순위가 세미나를 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목적으로 방문하는 것으로 확인했습니다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94763" y="229970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현황분석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704E78B-2380-445A-8EF8-94792E0C50BC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493123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A0FFD16-5CEC-450F-8669-6F31DAFDD403}"/>
              </a:ext>
            </a:extLst>
          </p:cNvPr>
          <p:cNvSpPr txBox="1"/>
          <p:nvPr/>
        </p:nvSpPr>
        <p:spPr>
          <a:xfrm>
            <a:off x="768935" y="928240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74BB39-6095-4468-9D5D-19A26BDB6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64" y="2003217"/>
            <a:ext cx="5274196" cy="31994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30E8AC-250E-45C3-83AC-C3D0BDF335AD}"/>
              </a:ext>
            </a:extLst>
          </p:cNvPr>
          <p:cNvSpPr txBox="1"/>
          <p:nvPr/>
        </p:nvSpPr>
        <p:spPr>
          <a:xfrm>
            <a:off x="594763" y="5422024"/>
            <a:ext cx="5274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외국인들은 대체로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4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여행일정을 짜는 것으로 확인했습니다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6D2FD7A2-A738-4AEE-A62C-41778E24A1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7622359"/>
              </p:ext>
            </p:extLst>
          </p:nvPr>
        </p:nvGraphicFramePr>
        <p:xfrm>
          <a:off x="6323042" y="2003217"/>
          <a:ext cx="5274195" cy="31994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6943A0F-C279-4608-8FDE-8C35127B63E9}"/>
              </a:ext>
            </a:extLst>
          </p:cNvPr>
          <p:cNvSpPr txBox="1"/>
          <p:nvPr/>
        </p:nvSpPr>
        <p:spPr>
          <a:xfrm>
            <a:off x="6096000" y="5422024"/>
            <a:ext cx="5274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관광 목적으로는 내국인과 마찬가지로 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휴식을 목적으로 찾는 경우가 많았습니다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EF5EB9-0DFE-4765-B855-91F3364DA93C}"/>
              </a:ext>
            </a:extLst>
          </p:cNvPr>
          <p:cNvSpPr txBox="1"/>
          <p:nvPr/>
        </p:nvSpPr>
        <p:spPr>
          <a:xfrm>
            <a:off x="1455815" y="863755"/>
            <a:ext cx="5123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외국인 관광객 체류기간 및 목적</a:t>
            </a:r>
          </a:p>
        </p:txBody>
      </p:sp>
    </p:spTree>
    <p:extLst>
      <p:ext uri="{BB962C8B-B14F-4D97-AF65-F5344CB8AC3E}">
        <p14:creationId xmlns:p14="http://schemas.microsoft.com/office/powerpoint/2010/main" val="2592564486"/>
      </p:ext>
    </p:extLst>
  </p:cSld>
  <p:clrMapOvr>
    <a:masterClrMapping/>
  </p:clrMapOvr>
</p:sld>
</file>

<file path=ppt/theme/theme1.xml><?xml version="1.0" encoding="utf-8"?>
<a:theme xmlns:a="http://schemas.openxmlformats.org/drawingml/2006/main" name="메인 레이아웃_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목차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내용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1045</Words>
  <Application>Microsoft Office PowerPoint</Application>
  <PresentationFormat>와이드스크린</PresentationFormat>
  <Paragraphs>282</Paragraphs>
  <Slides>31</Slides>
  <Notes>1</Notes>
  <HiddenSlides>3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31</vt:i4>
      </vt:variant>
    </vt:vector>
  </HeadingPairs>
  <TitlesOfParts>
    <vt:vector size="41" baseType="lpstr">
      <vt:lpstr>맑은 고딕</vt:lpstr>
      <vt:lpstr>나눔스퀘어</vt:lpstr>
      <vt:lpstr>나눔스퀘어 ExtraBold</vt:lpstr>
      <vt:lpstr>Arial</vt:lpstr>
      <vt:lpstr>함초롬돋움</vt:lpstr>
      <vt:lpstr>나눔스퀘어 Bold</vt:lpstr>
      <vt:lpstr>나눔고딕 ExtraBold</vt:lpstr>
      <vt:lpstr>메인 레이아웃_2</vt:lpstr>
      <vt:lpstr>목차 레이아웃</vt:lpstr>
      <vt:lpstr>내용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ICT01_23</cp:lastModifiedBy>
  <cp:revision>148</cp:revision>
  <dcterms:created xsi:type="dcterms:W3CDTF">2017-10-13T13:12:51Z</dcterms:created>
  <dcterms:modified xsi:type="dcterms:W3CDTF">2019-12-23T02:32:34Z</dcterms:modified>
  <cp:version>1000.0000.01</cp:version>
</cp:coreProperties>
</file>